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96" r:id="rId6"/>
    <p:sldId id="261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3" r:id="rId20"/>
    <p:sldId id="294" r:id="rId21"/>
    <p:sldId id="295" r:id="rId22"/>
    <p:sldId id="299" r:id="rId23"/>
    <p:sldId id="300" r:id="rId24"/>
    <p:sldId id="301" r:id="rId25"/>
    <p:sldId id="298" r:id="rId26"/>
    <p:sldId id="279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6ECFC9-54D0-4982-B1D0-955B4893F273}" v="2" dt="2025-04-28T20:40:32.553"/>
  </p1510:revLst>
</p1510:revInfo>
</file>

<file path=ppt/tableStyles.xml><?xml version="1.0" encoding="utf-8"?>
<a:tblStyleLst xmlns:a="http://schemas.openxmlformats.org/drawingml/2006/main" def="{FF5850DB-206E-4656-AB14-3A4FE06E5A89}">
  <a:tblStyle styleId="{FF5850DB-206E-4656-AB14-3A4FE06E5A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in ." userId="29198df4e8bf7322" providerId="LiveId" clId="{9E6ECFC9-54D0-4982-B1D0-955B4893F273}"/>
    <pc:docChg chg="undo custSel modSld">
      <pc:chgData name="Nitin ." userId="29198df4e8bf7322" providerId="LiveId" clId="{9E6ECFC9-54D0-4982-B1D0-955B4893F273}" dt="2025-04-28T20:40:39.024" v="156" actId="1076"/>
      <pc:docMkLst>
        <pc:docMk/>
      </pc:docMkLst>
      <pc:sldChg chg="addSp delSp modSp mod">
        <pc:chgData name="Nitin ." userId="29198df4e8bf7322" providerId="LiveId" clId="{9E6ECFC9-54D0-4982-B1D0-955B4893F273}" dt="2025-04-28T20:30:25.050" v="12" actId="21"/>
        <pc:sldMkLst>
          <pc:docMk/>
          <pc:sldMk cId="0" sldId="256"/>
        </pc:sldMkLst>
        <pc:spChg chg="add del">
          <ac:chgData name="Nitin ." userId="29198df4e8bf7322" providerId="LiveId" clId="{9E6ECFC9-54D0-4982-B1D0-955B4893F273}" dt="2025-04-28T20:30:25.050" v="12" actId="21"/>
          <ac:spMkLst>
            <pc:docMk/>
            <pc:sldMk cId="0" sldId="256"/>
            <ac:spMk id="108" creationId="{00000000-0000-0000-0000-000000000000}"/>
          </ac:spMkLst>
        </pc:spChg>
        <pc:spChg chg="mod">
          <ac:chgData name="Nitin ." userId="29198df4e8bf7322" providerId="LiveId" clId="{9E6ECFC9-54D0-4982-B1D0-955B4893F273}" dt="2025-04-15T02:23:47.327" v="8" actId="1076"/>
          <ac:spMkLst>
            <pc:docMk/>
            <pc:sldMk cId="0" sldId="256"/>
            <ac:spMk id="109" creationId="{00000000-0000-0000-0000-000000000000}"/>
          </ac:spMkLst>
        </pc:spChg>
        <pc:spChg chg="mod">
          <ac:chgData name="Nitin ." userId="29198df4e8bf7322" providerId="LiveId" clId="{9E6ECFC9-54D0-4982-B1D0-955B4893F273}" dt="2025-04-15T02:23:24.927" v="3" actId="1076"/>
          <ac:spMkLst>
            <pc:docMk/>
            <pc:sldMk cId="0" sldId="256"/>
            <ac:spMk id="112" creationId="{00000000-0000-0000-0000-000000000000}"/>
          </ac:spMkLst>
        </pc:spChg>
        <pc:picChg chg="add del">
          <ac:chgData name="Nitin ." userId="29198df4e8bf7322" providerId="LiveId" clId="{9E6ECFC9-54D0-4982-B1D0-955B4893F273}" dt="2025-04-28T20:30:19.601" v="11" actId="21"/>
          <ac:picMkLst>
            <pc:docMk/>
            <pc:sldMk cId="0" sldId="256"/>
            <ac:picMk id="107" creationId="{00000000-0000-0000-0000-000000000000}"/>
          </ac:picMkLst>
        </pc:picChg>
      </pc:sldChg>
      <pc:sldChg chg="modSp mod">
        <pc:chgData name="Nitin ." userId="29198df4e8bf7322" providerId="LiveId" clId="{9E6ECFC9-54D0-4982-B1D0-955B4893F273}" dt="2025-04-28T20:31:08.826" v="18" actId="14100"/>
        <pc:sldMkLst>
          <pc:docMk/>
          <pc:sldMk cId="0" sldId="259"/>
        </pc:sldMkLst>
        <pc:spChg chg="mod">
          <ac:chgData name="Nitin ." userId="29198df4e8bf7322" providerId="LiveId" clId="{9E6ECFC9-54D0-4982-B1D0-955B4893F273}" dt="2025-04-28T20:30:45.886" v="13" actId="1076"/>
          <ac:spMkLst>
            <pc:docMk/>
            <pc:sldMk cId="0" sldId="259"/>
            <ac:spMk id="143" creationId="{00000000-0000-0000-0000-000000000000}"/>
          </ac:spMkLst>
        </pc:spChg>
        <pc:spChg chg="mod">
          <ac:chgData name="Nitin ." userId="29198df4e8bf7322" providerId="LiveId" clId="{9E6ECFC9-54D0-4982-B1D0-955B4893F273}" dt="2025-04-28T20:31:08.826" v="18" actId="14100"/>
          <ac:spMkLst>
            <pc:docMk/>
            <pc:sldMk cId="0" sldId="259"/>
            <ac:spMk id="147" creationId="{00000000-0000-0000-0000-000000000000}"/>
          </ac:spMkLst>
        </pc:spChg>
      </pc:sldChg>
      <pc:sldChg chg="modSp mod">
        <pc:chgData name="Nitin ." userId="29198df4e8bf7322" providerId="LiveId" clId="{9E6ECFC9-54D0-4982-B1D0-955B4893F273}" dt="2025-04-28T20:33:16.889" v="107" actId="33524"/>
        <pc:sldMkLst>
          <pc:docMk/>
          <pc:sldMk cId="0" sldId="261"/>
        </pc:sldMkLst>
        <pc:spChg chg="mod">
          <ac:chgData name="Nitin ." userId="29198df4e8bf7322" providerId="LiveId" clId="{9E6ECFC9-54D0-4982-B1D0-955B4893F273}" dt="2025-04-28T20:32:59.745" v="104" actId="1076"/>
          <ac:spMkLst>
            <pc:docMk/>
            <pc:sldMk cId="0" sldId="261"/>
            <ac:spMk id="165" creationId="{00000000-0000-0000-0000-000000000000}"/>
          </ac:spMkLst>
        </pc:spChg>
        <pc:spChg chg="mod">
          <ac:chgData name="Nitin ." userId="29198df4e8bf7322" providerId="LiveId" clId="{9E6ECFC9-54D0-4982-B1D0-955B4893F273}" dt="2025-04-28T20:33:16.889" v="107" actId="33524"/>
          <ac:spMkLst>
            <pc:docMk/>
            <pc:sldMk cId="0" sldId="261"/>
            <ac:spMk id="169" creationId="{00000000-0000-0000-0000-000000000000}"/>
          </ac:spMkLst>
        </pc:spChg>
      </pc:sldChg>
      <pc:sldChg chg="modSp mod">
        <pc:chgData name="Nitin ." userId="29198df4e8bf7322" providerId="LiveId" clId="{9E6ECFC9-54D0-4982-B1D0-955B4893F273}" dt="2025-04-28T20:40:39.024" v="156" actId="1076"/>
        <pc:sldMkLst>
          <pc:docMk/>
          <pc:sldMk cId="0" sldId="279"/>
        </pc:sldMkLst>
        <pc:spChg chg="mod">
          <ac:chgData name="Nitin ." userId="29198df4e8bf7322" providerId="LiveId" clId="{9E6ECFC9-54D0-4982-B1D0-955B4893F273}" dt="2025-04-28T20:40:28.714" v="154" actId="1076"/>
          <ac:spMkLst>
            <pc:docMk/>
            <pc:sldMk cId="0" sldId="279"/>
            <ac:spMk id="422" creationId="{00000000-0000-0000-0000-000000000000}"/>
          </ac:spMkLst>
        </pc:spChg>
        <pc:spChg chg="mod">
          <ac:chgData name="Nitin ." userId="29198df4e8bf7322" providerId="LiveId" clId="{9E6ECFC9-54D0-4982-B1D0-955B4893F273}" dt="2025-04-28T20:40:39.024" v="156" actId="1076"/>
          <ac:spMkLst>
            <pc:docMk/>
            <pc:sldMk cId="0" sldId="279"/>
            <ac:spMk id="423" creationId="{00000000-0000-0000-0000-000000000000}"/>
          </ac:spMkLst>
        </pc:spChg>
      </pc:sldChg>
      <pc:sldChg chg="modSp mod">
        <pc:chgData name="Nitin ." userId="29198df4e8bf7322" providerId="LiveId" clId="{9E6ECFC9-54D0-4982-B1D0-955B4893F273}" dt="2025-04-28T20:34:01.563" v="108" actId="207"/>
        <pc:sldMkLst>
          <pc:docMk/>
          <pc:sldMk cId="2634326473" sldId="280"/>
        </pc:sldMkLst>
        <pc:spChg chg="mod">
          <ac:chgData name="Nitin ." userId="29198df4e8bf7322" providerId="LiveId" clId="{9E6ECFC9-54D0-4982-B1D0-955B4893F273}" dt="2025-04-28T20:34:01.563" v="108" actId="207"/>
          <ac:spMkLst>
            <pc:docMk/>
            <pc:sldMk cId="2634326473" sldId="280"/>
            <ac:spMk id="6" creationId="{A238E335-83E5-9C84-0AD9-53011B8C45C6}"/>
          </ac:spMkLst>
        </pc:spChg>
      </pc:sldChg>
      <pc:sldChg chg="modSp mod">
        <pc:chgData name="Nitin ." userId="29198df4e8bf7322" providerId="LiveId" clId="{9E6ECFC9-54D0-4982-B1D0-955B4893F273}" dt="2025-04-28T20:34:25.204" v="111" actId="20577"/>
        <pc:sldMkLst>
          <pc:docMk/>
          <pc:sldMk cId="3487596605" sldId="281"/>
        </pc:sldMkLst>
        <pc:spChg chg="mod">
          <ac:chgData name="Nitin ." userId="29198df4e8bf7322" providerId="LiveId" clId="{9E6ECFC9-54D0-4982-B1D0-955B4893F273}" dt="2025-04-28T20:34:25.204" v="111" actId="20577"/>
          <ac:spMkLst>
            <pc:docMk/>
            <pc:sldMk cId="3487596605" sldId="281"/>
            <ac:spMk id="6" creationId="{6CF09652-BF96-6E12-0710-E1FE73891196}"/>
          </ac:spMkLst>
        </pc:spChg>
      </pc:sldChg>
      <pc:sldChg chg="modSp mod">
        <pc:chgData name="Nitin ." userId="29198df4e8bf7322" providerId="LiveId" clId="{9E6ECFC9-54D0-4982-B1D0-955B4893F273}" dt="2025-04-28T20:35:14.558" v="117" actId="14100"/>
        <pc:sldMkLst>
          <pc:docMk/>
          <pc:sldMk cId="699659494" sldId="283"/>
        </pc:sldMkLst>
        <pc:spChg chg="mod">
          <ac:chgData name="Nitin ." userId="29198df4e8bf7322" providerId="LiveId" clId="{9E6ECFC9-54D0-4982-B1D0-955B4893F273}" dt="2025-04-28T20:35:00.653" v="115" actId="1076"/>
          <ac:spMkLst>
            <pc:docMk/>
            <pc:sldMk cId="699659494" sldId="283"/>
            <ac:spMk id="19" creationId="{024019CB-7D84-B173-F3FD-AB5B788D5CF0}"/>
          </ac:spMkLst>
        </pc:spChg>
        <pc:spChg chg="mod">
          <ac:chgData name="Nitin ." userId="29198df4e8bf7322" providerId="LiveId" clId="{9E6ECFC9-54D0-4982-B1D0-955B4893F273}" dt="2025-04-28T20:35:14.558" v="117" actId="14100"/>
          <ac:spMkLst>
            <pc:docMk/>
            <pc:sldMk cId="699659494" sldId="283"/>
            <ac:spMk id="20" creationId="{1A45401D-A095-257B-40E9-F0A0DD72EED3}"/>
          </ac:spMkLst>
        </pc:spChg>
      </pc:sldChg>
      <pc:sldChg chg="modSp mod">
        <pc:chgData name="Nitin ." userId="29198df4e8bf7322" providerId="LiveId" clId="{9E6ECFC9-54D0-4982-B1D0-955B4893F273}" dt="2025-04-28T20:35:32.103" v="119" actId="207"/>
        <pc:sldMkLst>
          <pc:docMk/>
          <pc:sldMk cId="1673796856" sldId="284"/>
        </pc:sldMkLst>
        <pc:spChg chg="mod">
          <ac:chgData name="Nitin ." userId="29198df4e8bf7322" providerId="LiveId" clId="{9E6ECFC9-54D0-4982-B1D0-955B4893F273}" dt="2025-04-28T20:35:32.103" v="119" actId="207"/>
          <ac:spMkLst>
            <pc:docMk/>
            <pc:sldMk cId="1673796856" sldId="284"/>
            <ac:spMk id="4" creationId="{2B6D918E-58E4-003C-BAA0-988D03087E9F}"/>
          </ac:spMkLst>
        </pc:spChg>
        <pc:spChg chg="mod">
          <ac:chgData name="Nitin ." userId="29198df4e8bf7322" providerId="LiveId" clId="{9E6ECFC9-54D0-4982-B1D0-955B4893F273}" dt="2025-04-28T20:35:24.859" v="118" actId="207"/>
          <ac:spMkLst>
            <pc:docMk/>
            <pc:sldMk cId="1673796856" sldId="284"/>
            <ac:spMk id="143" creationId="{C2226C8E-6BB7-137E-5322-28D22229586C}"/>
          </ac:spMkLst>
        </pc:spChg>
      </pc:sldChg>
      <pc:sldChg chg="modSp mod">
        <pc:chgData name="Nitin ." userId="29198df4e8bf7322" providerId="LiveId" clId="{9E6ECFC9-54D0-4982-B1D0-955B4893F273}" dt="2025-04-28T20:38:04.143" v="138" actId="1076"/>
        <pc:sldMkLst>
          <pc:docMk/>
          <pc:sldMk cId="2629557396" sldId="285"/>
        </pc:sldMkLst>
        <pc:spChg chg="mod">
          <ac:chgData name="Nitin ." userId="29198df4e8bf7322" providerId="LiveId" clId="{9E6ECFC9-54D0-4982-B1D0-955B4893F273}" dt="2025-04-28T20:37:56.682" v="137" actId="120"/>
          <ac:spMkLst>
            <pc:docMk/>
            <pc:sldMk cId="2629557396" sldId="285"/>
            <ac:spMk id="4" creationId="{F6E199C9-4D52-04EB-5A5F-044B4C175ACD}"/>
          </ac:spMkLst>
        </pc:spChg>
        <pc:spChg chg="mod">
          <ac:chgData name="Nitin ." userId="29198df4e8bf7322" providerId="LiveId" clId="{9E6ECFC9-54D0-4982-B1D0-955B4893F273}" dt="2025-04-28T20:38:04.143" v="138" actId="1076"/>
          <ac:spMkLst>
            <pc:docMk/>
            <pc:sldMk cId="2629557396" sldId="285"/>
            <ac:spMk id="143" creationId="{F567264A-AD33-038D-C722-3F2BA4DEC90E}"/>
          </ac:spMkLst>
        </pc:spChg>
      </pc:sldChg>
      <pc:sldChg chg="modSp mod">
        <pc:chgData name="Nitin ." userId="29198df4e8bf7322" providerId="LiveId" clId="{9E6ECFC9-54D0-4982-B1D0-955B4893F273}" dt="2025-04-28T20:38:25.539" v="140" actId="404"/>
        <pc:sldMkLst>
          <pc:docMk/>
          <pc:sldMk cId="19563515" sldId="291"/>
        </pc:sldMkLst>
        <pc:spChg chg="mod">
          <ac:chgData name="Nitin ." userId="29198df4e8bf7322" providerId="LiveId" clId="{9E6ECFC9-54D0-4982-B1D0-955B4893F273}" dt="2025-04-28T20:38:25.539" v="140" actId="404"/>
          <ac:spMkLst>
            <pc:docMk/>
            <pc:sldMk cId="19563515" sldId="291"/>
            <ac:spMk id="144" creationId="{306C50EF-3ACA-F055-E185-58FA04B854AE}"/>
          </ac:spMkLst>
        </pc:spChg>
      </pc:sldChg>
      <pc:sldChg chg="modSp mod">
        <pc:chgData name="Nitin ." userId="29198df4e8bf7322" providerId="LiveId" clId="{9E6ECFC9-54D0-4982-B1D0-955B4893F273}" dt="2025-04-28T20:38:59.667" v="144" actId="207"/>
        <pc:sldMkLst>
          <pc:docMk/>
          <pc:sldMk cId="2240431390" sldId="295"/>
        </pc:sldMkLst>
        <pc:spChg chg="mod">
          <ac:chgData name="Nitin ." userId="29198df4e8bf7322" providerId="LiveId" clId="{9E6ECFC9-54D0-4982-B1D0-955B4893F273}" dt="2025-04-28T20:38:41.024" v="141" actId="207"/>
          <ac:spMkLst>
            <pc:docMk/>
            <pc:sldMk cId="2240431390" sldId="295"/>
            <ac:spMk id="2" creationId="{0E6B92A0-F05D-D776-3A68-A6606C6231E7}"/>
          </ac:spMkLst>
        </pc:spChg>
        <pc:spChg chg="mod">
          <ac:chgData name="Nitin ." userId="29198df4e8bf7322" providerId="LiveId" clId="{9E6ECFC9-54D0-4982-B1D0-955B4893F273}" dt="2025-04-28T20:38:59.667" v="144" actId="207"/>
          <ac:spMkLst>
            <pc:docMk/>
            <pc:sldMk cId="2240431390" sldId="295"/>
            <ac:spMk id="20" creationId="{2897C6EE-7F1F-9197-57FF-5E5911A87540}"/>
          </ac:spMkLst>
        </pc:spChg>
        <pc:spChg chg="mod">
          <ac:chgData name="Nitin ." userId="29198df4e8bf7322" providerId="LiveId" clId="{9E6ECFC9-54D0-4982-B1D0-955B4893F273}" dt="2025-04-28T20:38:53.702" v="143" actId="207"/>
          <ac:spMkLst>
            <pc:docMk/>
            <pc:sldMk cId="2240431390" sldId="295"/>
            <ac:spMk id="21" creationId="{4D96B3A3-547F-3A4D-721C-754648D35AF2}"/>
          </ac:spMkLst>
        </pc:spChg>
      </pc:sldChg>
      <pc:sldChg chg="modSp mod">
        <pc:chgData name="Nitin ." userId="29198df4e8bf7322" providerId="LiveId" clId="{9E6ECFC9-54D0-4982-B1D0-955B4893F273}" dt="2025-04-28T20:32:30.578" v="98" actId="115"/>
        <pc:sldMkLst>
          <pc:docMk/>
          <pc:sldMk cId="3612382029" sldId="296"/>
        </pc:sldMkLst>
        <pc:spChg chg="mod">
          <ac:chgData name="Nitin ." userId="29198df4e8bf7322" providerId="LiveId" clId="{9E6ECFC9-54D0-4982-B1D0-955B4893F273}" dt="2025-04-28T20:32:30.578" v="98" actId="115"/>
          <ac:spMkLst>
            <pc:docMk/>
            <pc:sldMk cId="3612382029" sldId="296"/>
            <ac:spMk id="147" creationId="{CD6B1A97-82CC-FE2F-5586-EEEDBD514715}"/>
          </ac:spMkLst>
        </pc:spChg>
      </pc:sldChg>
      <pc:sldChg chg="modSp mod">
        <pc:chgData name="Nitin ." userId="29198df4e8bf7322" providerId="LiveId" clId="{9E6ECFC9-54D0-4982-B1D0-955B4893F273}" dt="2025-04-28T20:39:07.125" v="145" actId="207"/>
        <pc:sldMkLst>
          <pc:docMk/>
          <pc:sldMk cId="966697442" sldId="299"/>
        </pc:sldMkLst>
        <pc:spChg chg="mod">
          <ac:chgData name="Nitin ." userId="29198df4e8bf7322" providerId="LiveId" clId="{9E6ECFC9-54D0-4982-B1D0-955B4893F273}" dt="2025-04-28T20:39:07.125" v="145" actId="207"/>
          <ac:spMkLst>
            <pc:docMk/>
            <pc:sldMk cId="966697442" sldId="299"/>
            <ac:spMk id="9" creationId="{2FB8C0ED-4242-D689-7EAA-C671D5A45FF1}"/>
          </ac:spMkLst>
        </pc:spChg>
      </pc:sldChg>
      <pc:sldChg chg="modSp mod">
        <pc:chgData name="Nitin ." userId="29198df4e8bf7322" providerId="LiveId" clId="{9E6ECFC9-54D0-4982-B1D0-955B4893F273}" dt="2025-04-28T20:40:19.727" v="152" actId="313"/>
        <pc:sldMkLst>
          <pc:docMk/>
          <pc:sldMk cId="4180265513" sldId="300"/>
        </pc:sldMkLst>
        <pc:spChg chg="mod">
          <ac:chgData name="Nitin ." userId="29198df4e8bf7322" providerId="LiveId" clId="{9E6ECFC9-54D0-4982-B1D0-955B4893F273}" dt="2025-04-28T20:40:19.727" v="152" actId="313"/>
          <ac:spMkLst>
            <pc:docMk/>
            <pc:sldMk cId="4180265513" sldId="300"/>
            <ac:spMk id="3" creationId="{7AE63D2D-5DBD-403D-3E68-70C5B51B6250}"/>
          </ac:spMkLst>
        </pc:spChg>
      </pc:sldChg>
      <pc:sldChg chg="modSp">
        <pc:chgData name="Nitin ." userId="29198df4e8bf7322" providerId="LiveId" clId="{9E6ECFC9-54D0-4982-B1D0-955B4893F273}" dt="2025-04-28T20:40:01.449" v="150" actId="207"/>
        <pc:sldMkLst>
          <pc:docMk/>
          <pc:sldMk cId="1789759258" sldId="301"/>
        </pc:sldMkLst>
        <pc:spChg chg="mod">
          <ac:chgData name="Nitin ." userId="29198df4e8bf7322" providerId="LiveId" clId="{9E6ECFC9-54D0-4982-B1D0-955B4893F273}" dt="2025-04-28T20:40:01.449" v="150" actId="207"/>
          <ac:spMkLst>
            <pc:docMk/>
            <pc:sldMk cId="1789759258" sldId="301"/>
            <ac:spMk id="5" creationId="{0AF46793-9CA4-0B1E-958E-65013B6F74D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5DCB2E38-6D2D-15E2-8C61-2F469E522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399F5597-97D2-75A1-CAA9-937C0B011D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5B8CA9B1-8B97-8C0D-FE43-C7150DE71A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0189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94F4EE08-EB6C-3EDE-ECD4-17E0EE122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34D0CD72-82FA-EFFB-2F29-CFFB5EED7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0A95F8D6-C971-004A-340F-3435314821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1451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E3E872AF-F55C-7DB9-DAAD-F996C61AF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C100753F-C0B8-4336-E33B-9ABE5C8A2D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17D1F4C9-D02B-6762-0AA1-452EA57EE5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602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6C5AD882-E01F-3930-7AC4-C3259DA06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733B6CBA-6DA6-B7F8-7E86-B3A903CEB2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E98F1770-719D-8D34-1710-5CD256784D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4921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8586DF86-974F-6E31-2A92-E80DA832C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1CDB4221-7C51-92AE-29F5-D4120EE515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3AD148EC-1C5A-EB7F-2E9E-6CEEDE37BD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464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C63BEAF5-5F45-A6FF-CC4C-3FA36E3EC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AFE3741A-2EA9-45EE-E5C3-AB335C1198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05067812-D755-50A9-E0BA-4C1985CE6C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24112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42F89911-40B1-F759-9932-A731C2C85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BA803067-713B-7DE3-A16F-7709A5D9FC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B70FF8A0-99AB-4D6D-9754-7A165E2283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9735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9FC4FBFB-D9F0-0062-5002-887816567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F1E3FCD3-930F-B0DC-53D4-FD4C244921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A0984075-E8B7-E6C8-288B-0DE7EF9358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0569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6F97654A-E362-3A37-33F9-3081BA761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8767AB55-B1AD-18B4-ED48-6922E154B3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292A5B28-1226-9B5F-122F-3477DB8B83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9716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84E908D9-7BDF-12AD-0D9D-B502178C5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C5D3D945-4ED7-8DCB-5170-33E1524299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71243740-801F-DA28-7D8C-0732633E6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5851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8EE14C09-0CD9-BC94-44C4-49C2035B5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E7E1E029-32D9-B40F-FEA7-499FC4902D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261D228D-4039-A447-9E47-B1C11A9C5E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9677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1F0AADA4-2A3B-A2AC-4285-30C61D317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61D8147A-41C4-E80E-D2BD-4D675F1440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50B8EB89-3B64-6081-6DB9-792A41410C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6316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E8F2F5A6-D3A4-C49A-FD6A-8133C21FA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E641E61E-89BF-831D-13CB-87AB20ED90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7F9BE188-B087-4908-BA8D-D61FCAB4FC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7158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C49A1EED-6484-84F1-1C65-9293DA244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8D442547-FD39-B019-8EE5-9BCCE86A51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4288D82F-E3A2-C010-D778-A4EE93746D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5567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DC3D6E82-BB0B-6F26-D26F-B4F4B599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AAE80E49-0F8A-48AF-3719-3B31978928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654074B8-E02A-8389-5C1C-B403AD655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883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F758A89B-BBD7-C64A-093F-2313B6315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0716A667-71FF-89BD-58F0-8419EB4B14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A1D854E0-64E9-451B-E776-2596F41787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0637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078D1B38-67DE-6063-6015-5F9AA3292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10A741A3-2D16-48D4-380F-675A2C6EB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849AB551-9C12-0392-B7E4-56DB9A515C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632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18DCE161-0D14-6735-0243-5F01DC9CB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AEB22381-A127-C812-3516-A8EB24D7EF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5423B9F6-BB40-B514-7B20-901F143637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9160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7A527136-1D79-47BE-D63B-55F76BEBA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DE1C3E15-4938-6725-FE5E-8A436642B0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80B09087-7509-71DD-28F5-0999304B42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059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438BA3E0-526A-21EE-9489-E695F1F72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:notes">
            <a:extLst>
              <a:ext uri="{FF2B5EF4-FFF2-40B4-BE49-F238E27FC236}">
                <a16:creationId xmlns:a16="http://schemas.microsoft.com/office/drawing/2014/main" id="{00F4AFC2-E1A9-9B1D-CE9B-5072B26DA4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:notes">
            <a:extLst>
              <a:ext uri="{FF2B5EF4-FFF2-40B4-BE49-F238E27FC236}">
                <a16:creationId xmlns:a16="http://schemas.microsoft.com/office/drawing/2014/main" id="{064040D9-F6B1-2C6C-FC90-EDB03F2871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312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576072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869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2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10168128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1115568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6345936" y="2478024"/>
            <a:ext cx="4937760" cy="369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2"/>
          </p:nvPr>
        </p:nvSpPr>
        <p:spPr>
          <a:xfrm>
            <a:off x="1115568" y="3203688"/>
            <a:ext cx="4937760" cy="296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3"/>
          </p:nvPr>
        </p:nvSpPr>
        <p:spPr>
          <a:xfrm>
            <a:off x="6345936" y="2372650"/>
            <a:ext cx="49377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cap="none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4"/>
          </p:nvPr>
        </p:nvSpPr>
        <p:spPr>
          <a:xfrm>
            <a:off x="6345936" y="3203687"/>
            <a:ext cx="4937760" cy="296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dt" idx="10"/>
          </p:nvPr>
        </p:nvSpPr>
        <p:spPr>
          <a:xfrm>
            <a:off x="1115568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ldNum" idx="12"/>
          </p:nvPr>
        </p:nvSpPr>
        <p:spPr>
          <a:xfrm>
            <a:off x="8540496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9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body" idx="1"/>
          </p:nvPr>
        </p:nvSpPr>
        <p:spPr>
          <a:xfrm>
            <a:off x="4965192" y="1709928"/>
            <a:ext cx="6729984" cy="409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marL="1371600" lvl="2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2"/>
          </p:nvPr>
        </p:nvSpPr>
        <p:spPr>
          <a:xfrm>
            <a:off x="868680" y="3429000"/>
            <a:ext cx="3099816" cy="206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0"/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0"/>
          <p:cNvSpPr txBox="1"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>
            <a:spLocks noGrp="1"/>
          </p:cNvSpPr>
          <p:nvPr>
            <p:ph type="pic" idx="2"/>
          </p:nvPr>
        </p:nvSpPr>
        <p:spPr>
          <a:xfrm>
            <a:off x="4965192" y="1161288"/>
            <a:ext cx="6729984" cy="4645152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0"/>
          <p:cNvSpPr txBox="1">
            <a:spLocks noGrp="1"/>
          </p:cNvSpPr>
          <p:nvPr>
            <p:ph type="body" idx="1"/>
          </p:nvPr>
        </p:nvSpPr>
        <p:spPr>
          <a:xfrm>
            <a:off x="868680" y="3438144"/>
            <a:ext cx="309981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dt" idx="10"/>
          </p:nvPr>
        </p:nvSpPr>
        <p:spPr>
          <a:xfrm>
            <a:off x="86868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8E8E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D8D8D8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3"/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3" descr="Laptop on a table"/>
          <p:cNvPicPr preferRelativeResize="0"/>
          <p:nvPr/>
        </p:nvPicPr>
        <p:blipFill rotWithShape="1">
          <a:blip r:embed="rId3">
            <a:alphaModFix/>
          </a:blip>
          <a:srcRect r="15616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3"/>
          <p:cNvSpPr txBox="1">
            <a:spLocks noGrp="1"/>
          </p:cNvSpPr>
          <p:nvPr>
            <p:ph type="ctrTitle"/>
          </p:nvPr>
        </p:nvSpPr>
        <p:spPr>
          <a:xfrm>
            <a:off x="300614" y="787352"/>
            <a:ext cx="6305009" cy="1769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4400" dirty="0">
                <a:solidFill>
                  <a:schemeClr val="lt1"/>
                </a:solidFill>
              </a:rPr>
              <a:t>Laptop Price Prediction Using Machine Learning</a:t>
            </a:r>
            <a:endParaRPr sz="8800" b="1" dirty="0">
              <a:solidFill>
                <a:schemeClr val="lt1"/>
              </a:solidFill>
            </a:endParaRPr>
          </a:p>
        </p:txBody>
      </p:sp>
      <p:sp>
        <p:nvSpPr>
          <p:cNvPr id="110" name="Google Shape;110;p13"/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3"/>
          <p:cNvSpPr/>
          <p:nvPr/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371093" y="3803904"/>
            <a:ext cx="4673179" cy="3207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en-US" sz="3000" b="1" dirty="0">
                <a:solidFill>
                  <a:schemeClr val="lt1"/>
                </a:solidFill>
              </a:rPr>
              <a:t>CAPSTONE PROJECT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</a:pPr>
            <a:r>
              <a:rPr lang="en-US" sz="1700" dirty="0">
                <a:solidFill>
                  <a:schemeClr val="lt1"/>
                </a:solidFill>
              </a:rPr>
              <a:t>NITIN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28B42907-477C-DDC8-967E-19983CE29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>
            <a:extLst>
              <a:ext uri="{FF2B5EF4-FFF2-40B4-BE49-F238E27FC236}">
                <a16:creationId xmlns:a16="http://schemas.microsoft.com/office/drawing/2014/main" id="{168DDDA4-E09E-571E-63F9-261BE673C9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 descr="Padlock on computer motherboard">
            <a:extLst>
              <a:ext uri="{FF2B5EF4-FFF2-40B4-BE49-F238E27FC236}">
                <a16:creationId xmlns:a16="http://schemas.microsoft.com/office/drawing/2014/main" id="{9C6B4C9C-F0E3-3FEB-C125-EA75AC65E1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50" r="1366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C2D35855-2F1A-47B4-8511-63B23261E0FE}"/>
              </a:ext>
            </a:extLst>
          </p:cNvPr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>
            <a:extLst>
              <a:ext uri="{FF2B5EF4-FFF2-40B4-BE49-F238E27FC236}">
                <a16:creationId xmlns:a16="http://schemas.microsoft.com/office/drawing/2014/main" id="{35558496-E156-A7B7-5368-301116B8D0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1164" y="130302"/>
            <a:ext cx="5889029" cy="76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Data Preparation</a:t>
            </a:r>
            <a:endParaRPr dirty="0"/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CC84DA3E-B721-5C64-7360-7BE96D69DBED}"/>
              </a:ext>
            </a:extLst>
          </p:cNvPr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214;p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17CE32-BEC9-E855-9865-3ACBF89C1AA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7214" r="2837" b="9784"/>
          <a:stretch/>
        </p:blipFill>
        <p:spPr>
          <a:xfrm>
            <a:off x="261258" y="1037002"/>
            <a:ext cx="5889028" cy="394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15;p22" descr="A computer screen shot of a blue screen&#10;&#10;AI-generated content may be incorrect.">
            <a:extLst>
              <a:ext uri="{FF2B5EF4-FFF2-40B4-BE49-F238E27FC236}">
                <a16:creationId xmlns:a16="http://schemas.microsoft.com/office/drawing/2014/main" id="{2595A45D-1DC3-3B19-5078-A6044FDC369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5675" r="4811" b="11322"/>
          <a:stretch/>
        </p:blipFill>
        <p:spPr>
          <a:xfrm>
            <a:off x="6232850" y="1019996"/>
            <a:ext cx="5812970" cy="39440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216;p22">
            <a:extLst>
              <a:ext uri="{FF2B5EF4-FFF2-40B4-BE49-F238E27FC236}">
                <a16:creationId xmlns:a16="http://schemas.microsoft.com/office/drawing/2014/main" id="{024019CB-7D84-B173-F3FD-AB5B788D5CF0}"/>
              </a:ext>
            </a:extLst>
          </p:cNvPr>
          <p:cNvSpPr txBox="1"/>
          <p:nvPr/>
        </p:nvSpPr>
        <p:spPr>
          <a:xfrm>
            <a:off x="423365" y="5143421"/>
            <a:ext cx="5496748" cy="10156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Remove unnecessary columns like (Unnamed)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17;p22">
            <a:extLst>
              <a:ext uri="{FF2B5EF4-FFF2-40B4-BE49-F238E27FC236}">
                <a16:creationId xmlns:a16="http://schemas.microsoft.com/office/drawing/2014/main" id="{1A45401D-A095-257B-40E9-F0A0DD72EED3}"/>
              </a:ext>
            </a:extLst>
          </p:cNvPr>
          <p:cNvSpPr txBox="1"/>
          <p:nvPr/>
        </p:nvSpPr>
        <p:spPr>
          <a:xfrm>
            <a:off x="6418444" y="5087466"/>
            <a:ext cx="5496748" cy="13695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Defining the Dataset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“We then defined our final dataset, carefully selecting features that influence price and are available during real-world predictions.</a:t>
            </a:r>
            <a:endParaRPr sz="20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9659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965D5CE0-4696-E8FA-A178-CA3ED1974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>
            <a:extLst>
              <a:ext uri="{FF2B5EF4-FFF2-40B4-BE49-F238E27FC236}">
                <a16:creationId xmlns:a16="http://schemas.microsoft.com/office/drawing/2014/main" id="{4A15D2CD-14A2-6DF9-707A-A34CA42477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 descr="Padlock on computer motherboard">
            <a:extLst>
              <a:ext uri="{FF2B5EF4-FFF2-40B4-BE49-F238E27FC236}">
                <a16:creationId xmlns:a16="http://schemas.microsoft.com/office/drawing/2014/main" id="{DE2A1E05-9EEA-1891-1FED-50FFF73A71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50" r="1366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C2226C8E-6BB7-137E-5322-28D22229586C}"/>
              </a:ext>
            </a:extLst>
          </p:cNvPr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>
            <a:extLst>
              <a:ext uri="{FF2B5EF4-FFF2-40B4-BE49-F238E27FC236}">
                <a16:creationId xmlns:a16="http://schemas.microsoft.com/office/drawing/2014/main" id="{2F84A41F-5322-7FB2-3369-A626A03C63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1164" y="130302"/>
            <a:ext cx="5889029" cy="76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Data Preparation</a:t>
            </a:r>
            <a:endParaRPr dirty="0"/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B35016B8-7BB0-814D-3223-CF57B0D5CEDE}"/>
              </a:ext>
            </a:extLst>
          </p:cNvPr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222;p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7834F4-C384-B84A-9CC8-EC5E6BE772C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33" r="26427" b="34133"/>
          <a:stretch/>
        </p:blipFill>
        <p:spPr>
          <a:xfrm>
            <a:off x="270588" y="1092814"/>
            <a:ext cx="5788213" cy="395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24;p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3F01F0C-6948-FE52-9B9D-FBD35C3A65A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7179" r="28600" b="28158"/>
          <a:stretch/>
        </p:blipFill>
        <p:spPr>
          <a:xfrm>
            <a:off x="6244710" y="1077710"/>
            <a:ext cx="5676702" cy="39563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23;p23">
            <a:extLst>
              <a:ext uri="{FF2B5EF4-FFF2-40B4-BE49-F238E27FC236}">
                <a16:creationId xmlns:a16="http://schemas.microsoft.com/office/drawing/2014/main" id="{2B6D918E-58E4-003C-BAA0-988D03087E9F}"/>
              </a:ext>
            </a:extLst>
          </p:cNvPr>
          <p:cNvSpPr txBox="1"/>
          <p:nvPr/>
        </p:nvSpPr>
        <p:spPr>
          <a:xfrm>
            <a:off x="498300" y="5328256"/>
            <a:ext cx="11533866" cy="1323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Feature Pre-processing Steps: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Since machine learning models require numeric input, we converted all </a:t>
            </a:r>
            <a:r>
              <a:rPr lang="en-CA" sz="20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categorical variables</a:t>
            </a:r>
            <a:r>
              <a:rPr lang="en-CA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such as ‘Company’ or ‘Laptop Type,’ into numeric values using encoding techniques like Label Encoding or One-Hot Encoding. This step ensures that the model can correctly interpret the categorical data.”</a:t>
            </a:r>
            <a:endParaRPr sz="20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3796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FF33B4A5-4218-2836-5D10-BA078FA4D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>
            <a:extLst>
              <a:ext uri="{FF2B5EF4-FFF2-40B4-BE49-F238E27FC236}">
                <a16:creationId xmlns:a16="http://schemas.microsoft.com/office/drawing/2014/main" id="{2AE11B4E-933F-98C3-9F97-96EC6AC8F8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 descr="Padlock on computer motherboard">
            <a:extLst>
              <a:ext uri="{FF2B5EF4-FFF2-40B4-BE49-F238E27FC236}">
                <a16:creationId xmlns:a16="http://schemas.microsoft.com/office/drawing/2014/main" id="{37474B9C-35D4-6E7B-1BD8-803E1827B6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50" r="1366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F567264A-AD33-038D-C722-3F2BA4DEC90E}"/>
              </a:ext>
            </a:extLst>
          </p:cNvPr>
          <p:cNvSpPr/>
          <p:nvPr/>
        </p:nvSpPr>
        <p:spPr>
          <a:xfrm>
            <a:off x="12402" y="0"/>
            <a:ext cx="9815846" cy="697874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>
            <a:extLst>
              <a:ext uri="{FF2B5EF4-FFF2-40B4-BE49-F238E27FC236}">
                <a16:creationId xmlns:a16="http://schemas.microsoft.com/office/drawing/2014/main" id="{0231EDFE-F071-447E-6F63-71610E15A9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1164" y="130302"/>
            <a:ext cx="5889029" cy="76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Data Preparation</a:t>
            </a:r>
            <a:endParaRPr dirty="0"/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82E54DA2-1825-D679-ABEC-9E33DFB0174C}"/>
              </a:ext>
            </a:extLst>
          </p:cNvPr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23;p23">
            <a:extLst>
              <a:ext uri="{FF2B5EF4-FFF2-40B4-BE49-F238E27FC236}">
                <a16:creationId xmlns:a16="http://schemas.microsoft.com/office/drawing/2014/main" id="{F6E199C9-4D52-04EB-5A5F-044B4C175ACD}"/>
              </a:ext>
            </a:extLst>
          </p:cNvPr>
          <p:cNvSpPr txBox="1"/>
          <p:nvPr/>
        </p:nvSpPr>
        <p:spPr>
          <a:xfrm>
            <a:off x="0" y="5402013"/>
            <a:ext cx="12191999" cy="13233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Split the dataset into 80% training and 20% testing sets by defining the dataset.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is a standard approach to evaluate model performance – the model learns on the training set and is tested on new, unseen data.</a:t>
            </a:r>
            <a:br>
              <a:rPr lang="en-CA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CA" sz="2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 helps us measure how well the model generalizes to real-world inputs.”</a:t>
            </a:r>
            <a:endParaRPr sz="20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230;p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51589D8-892B-2EEC-06D7-EA9D89162FF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550" r="31078" b="27815"/>
          <a:stretch/>
        </p:blipFill>
        <p:spPr>
          <a:xfrm>
            <a:off x="1293541" y="916686"/>
            <a:ext cx="9411630" cy="4368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9557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5D73C165-3A64-466A-A031-6521BB15A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>
            <a:extLst>
              <a:ext uri="{FF2B5EF4-FFF2-40B4-BE49-F238E27FC236}">
                <a16:creationId xmlns:a16="http://schemas.microsoft.com/office/drawing/2014/main" id="{F16F69A3-9860-3D27-59D5-E5B2E18C23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 descr="Padlock on computer motherboard">
            <a:extLst>
              <a:ext uri="{FF2B5EF4-FFF2-40B4-BE49-F238E27FC236}">
                <a16:creationId xmlns:a16="http://schemas.microsoft.com/office/drawing/2014/main" id="{E1E98517-7AB6-B090-E688-912B0D678D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50" r="1366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065E7AE5-ACF2-4FF4-795A-DA7AE2B94110}"/>
              </a:ext>
            </a:extLst>
          </p:cNvPr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>
            <a:extLst>
              <a:ext uri="{FF2B5EF4-FFF2-40B4-BE49-F238E27FC236}">
                <a16:creationId xmlns:a16="http://schemas.microsoft.com/office/drawing/2014/main" id="{274B37B2-F0EB-8D75-7B78-C10ECE58C5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1164" y="130302"/>
            <a:ext cx="5889029" cy="76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Model Selection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2E3170A2-1D6F-A686-8493-E276407A50D7}"/>
              </a:ext>
            </a:extLst>
          </p:cNvPr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oogle Shape;240;p25">
            <a:extLst>
              <a:ext uri="{FF2B5EF4-FFF2-40B4-BE49-F238E27FC236}">
                <a16:creationId xmlns:a16="http://schemas.microsoft.com/office/drawing/2014/main" id="{9877647F-6FC3-A513-E652-8223A741B5D3}"/>
              </a:ext>
            </a:extLst>
          </p:cNvPr>
          <p:cNvGrpSpPr/>
          <p:nvPr/>
        </p:nvGrpSpPr>
        <p:grpSpPr>
          <a:xfrm>
            <a:off x="2690758" y="1026892"/>
            <a:ext cx="6274814" cy="5451968"/>
            <a:chOff x="0" y="25020"/>
            <a:chExt cx="6364224" cy="5463791"/>
          </a:xfrm>
        </p:grpSpPr>
        <p:sp>
          <p:nvSpPr>
            <p:cNvPr id="18" name="Google Shape;241;p25">
              <a:extLst>
                <a:ext uri="{FF2B5EF4-FFF2-40B4-BE49-F238E27FC236}">
                  <a16:creationId xmlns:a16="http://schemas.microsoft.com/office/drawing/2014/main" id="{FB88AA1A-7DE1-A8E8-DEB8-197B52FCEC16}"/>
                </a:ext>
              </a:extLst>
            </p:cNvPr>
            <p:cNvSpPr/>
            <p:nvPr/>
          </p:nvSpPr>
          <p:spPr>
            <a:xfrm>
              <a:off x="0" y="25020"/>
              <a:ext cx="6364224" cy="1032854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2;p25">
              <a:extLst>
                <a:ext uri="{FF2B5EF4-FFF2-40B4-BE49-F238E27FC236}">
                  <a16:creationId xmlns:a16="http://schemas.microsoft.com/office/drawing/2014/main" id="{1663DA02-379B-3148-C421-0EAE8F04EE9B}"/>
                </a:ext>
              </a:extLst>
            </p:cNvPr>
            <p:cNvSpPr txBox="1"/>
            <p:nvPr/>
          </p:nvSpPr>
          <p:spPr>
            <a:xfrm>
              <a:off x="50420" y="75440"/>
              <a:ext cx="6263384" cy="932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en-US" sz="2600" b="0" i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Algorithms Used:</a:t>
              </a:r>
              <a:endParaRPr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43;p25">
              <a:extLst>
                <a:ext uri="{FF2B5EF4-FFF2-40B4-BE49-F238E27FC236}">
                  <a16:creationId xmlns:a16="http://schemas.microsoft.com/office/drawing/2014/main" id="{6C7F5FA9-FBAC-DBC1-C799-B2E302FE081A}"/>
                </a:ext>
              </a:extLst>
            </p:cNvPr>
            <p:cNvSpPr/>
            <p:nvPr/>
          </p:nvSpPr>
          <p:spPr>
            <a:xfrm>
              <a:off x="0" y="1132754"/>
              <a:ext cx="6364224" cy="1032854"/>
            </a:xfrm>
            <a:prstGeom prst="roundRect">
              <a:avLst>
                <a:gd name="adj" fmla="val 16667"/>
              </a:avLst>
            </a:prstGeom>
            <a:solidFill>
              <a:srgbClr val="01A58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4;p25">
              <a:extLst>
                <a:ext uri="{FF2B5EF4-FFF2-40B4-BE49-F238E27FC236}">
                  <a16:creationId xmlns:a16="http://schemas.microsoft.com/office/drawing/2014/main" id="{44FCA584-62B8-4065-CE44-F7E8D6389388}"/>
                </a:ext>
              </a:extLst>
            </p:cNvPr>
            <p:cNvSpPr txBox="1"/>
            <p:nvPr/>
          </p:nvSpPr>
          <p:spPr>
            <a:xfrm>
              <a:off x="50420" y="1183174"/>
              <a:ext cx="6263384" cy="932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en-US" sz="2600" b="0" i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1. Random Forest Regressor</a:t>
              </a:r>
              <a:endParaRPr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45;p25">
              <a:extLst>
                <a:ext uri="{FF2B5EF4-FFF2-40B4-BE49-F238E27FC236}">
                  <a16:creationId xmlns:a16="http://schemas.microsoft.com/office/drawing/2014/main" id="{E01C964A-CEF0-8C98-7289-0BA942A5FEEC}"/>
                </a:ext>
              </a:extLst>
            </p:cNvPr>
            <p:cNvSpPr/>
            <p:nvPr/>
          </p:nvSpPr>
          <p:spPr>
            <a:xfrm>
              <a:off x="0" y="2240488"/>
              <a:ext cx="6364224" cy="1032854"/>
            </a:xfrm>
            <a:prstGeom prst="roundRect">
              <a:avLst>
                <a:gd name="adj" fmla="val 16667"/>
              </a:avLst>
            </a:prstGeom>
            <a:solidFill>
              <a:srgbClr val="03A06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6;p25">
              <a:extLst>
                <a:ext uri="{FF2B5EF4-FFF2-40B4-BE49-F238E27FC236}">
                  <a16:creationId xmlns:a16="http://schemas.microsoft.com/office/drawing/2014/main" id="{B8CD333F-63B4-1D1D-71CD-D34644973799}"/>
                </a:ext>
              </a:extLst>
            </p:cNvPr>
            <p:cNvSpPr txBox="1"/>
            <p:nvPr/>
          </p:nvSpPr>
          <p:spPr>
            <a:xfrm>
              <a:off x="50420" y="2290908"/>
              <a:ext cx="6263384" cy="932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en-US" sz="2600" b="0" i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2. Extra Trees Regressor</a:t>
              </a:r>
              <a:endParaRPr sz="2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7;p25">
              <a:extLst>
                <a:ext uri="{FF2B5EF4-FFF2-40B4-BE49-F238E27FC236}">
                  <a16:creationId xmlns:a16="http://schemas.microsoft.com/office/drawing/2014/main" id="{E8579E3D-5E1E-6824-A837-A8CD980A4DCA}"/>
                </a:ext>
              </a:extLst>
            </p:cNvPr>
            <p:cNvSpPr/>
            <p:nvPr/>
          </p:nvSpPr>
          <p:spPr>
            <a:xfrm>
              <a:off x="0" y="3348223"/>
              <a:ext cx="6364224" cy="1032854"/>
            </a:xfrm>
            <a:prstGeom prst="roundRect">
              <a:avLst>
                <a:gd name="adj" fmla="val 16667"/>
              </a:avLst>
            </a:prstGeom>
            <a:solidFill>
              <a:srgbClr val="069A5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8;p25">
              <a:extLst>
                <a:ext uri="{FF2B5EF4-FFF2-40B4-BE49-F238E27FC236}">
                  <a16:creationId xmlns:a16="http://schemas.microsoft.com/office/drawing/2014/main" id="{2E0095BA-DAB8-D4B5-D2E9-3C3E016EE64F}"/>
                </a:ext>
              </a:extLst>
            </p:cNvPr>
            <p:cNvSpPr txBox="1"/>
            <p:nvPr/>
          </p:nvSpPr>
          <p:spPr>
            <a:xfrm>
              <a:off x="50420" y="3398643"/>
              <a:ext cx="6263384" cy="932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en-US" sz="2600" b="0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3. Decision Tree Regressor</a:t>
              </a:r>
              <a:endParaRPr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49;p25">
              <a:extLst>
                <a:ext uri="{FF2B5EF4-FFF2-40B4-BE49-F238E27FC236}">
                  <a16:creationId xmlns:a16="http://schemas.microsoft.com/office/drawing/2014/main" id="{B18CCD35-FFB7-2062-5969-1256F17F01C9}"/>
                </a:ext>
              </a:extLst>
            </p:cNvPr>
            <p:cNvSpPr/>
            <p:nvPr/>
          </p:nvSpPr>
          <p:spPr>
            <a:xfrm>
              <a:off x="0" y="4455957"/>
              <a:ext cx="6364224" cy="1032854"/>
            </a:xfrm>
            <a:prstGeom prst="roundRect">
              <a:avLst>
                <a:gd name="adj" fmla="val 16667"/>
              </a:avLst>
            </a:prstGeom>
            <a:solidFill>
              <a:srgbClr val="08953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0;p25">
              <a:extLst>
                <a:ext uri="{FF2B5EF4-FFF2-40B4-BE49-F238E27FC236}">
                  <a16:creationId xmlns:a16="http://schemas.microsoft.com/office/drawing/2014/main" id="{2F0E8C7E-1D36-D8F0-5C85-1DC17D9810D4}"/>
                </a:ext>
              </a:extLst>
            </p:cNvPr>
            <p:cNvSpPr txBox="1"/>
            <p:nvPr/>
          </p:nvSpPr>
          <p:spPr>
            <a:xfrm>
              <a:off x="50420" y="4506377"/>
              <a:ext cx="6263384" cy="9320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lang="en-US" sz="2600" b="0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Reason: Tree-based models handle non-linear relationships well</a:t>
              </a:r>
              <a:endParaRPr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86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501340C4-01A0-B5E5-3B69-80F2AC50D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>
            <a:extLst>
              <a:ext uri="{FF2B5EF4-FFF2-40B4-BE49-F238E27FC236}">
                <a16:creationId xmlns:a16="http://schemas.microsoft.com/office/drawing/2014/main" id="{005A574A-62E4-B3EC-7E02-5EFB041A83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 descr="Padlock on computer motherboard">
            <a:extLst>
              <a:ext uri="{FF2B5EF4-FFF2-40B4-BE49-F238E27FC236}">
                <a16:creationId xmlns:a16="http://schemas.microsoft.com/office/drawing/2014/main" id="{DB4C02A7-CCDF-7671-E62A-569D67AE28E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50" r="1366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08114F39-EF7E-306B-FC0A-174D7A2AA8EC}"/>
              </a:ext>
            </a:extLst>
          </p:cNvPr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>
            <a:extLst>
              <a:ext uri="{FF2B5EF4-FFF2-40B4-BE49-F238E27FC236}">
                <a16:creationId xmlns:a16="http://schemas.microsoft.com/office/drawing/2014/main" id="{5BA8D136-0B40-D8C4-3DF7-59944B0909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690" y="130302"/>
            <a:ext cx="8144797" cy="76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4000" b="0" i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Algorithms Used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3F6DEBDB-E2FF-4474-72FF-90F4E6DC9688}"/>
              </a:ext>
            </a:extLst>
          </p:cNvPr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2B3C00-25EF-2CF7-467E-60A68262DF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601" r="16266" b="38104"/>
          <a:stretch/>
        </p:blipFill>
        <p:spPr>
          <a:xfrm>
            <a:off x="1468352" y="1215483"/>
            <a:ext cx="9810918" cy="500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92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EB4D4055-5284-0152-EDA9-BD178BA43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>
            <a:extLst>
              <a:ext uri="{FF2B5EF4-FFF2-40B4-BE49-F238E27FC236}">
                <a16:creationId xmlns:a16="http://schemas.microsoft.com/office/drawing/2014/main" id="{812D1D7C-0C67-1862-6488-AE83DCABF6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 descr="Padlock on computer motherboard">
            <a:extLst>
              <a:ext uri="{FF2B5EF4-FFF2-40B4-BE49-F238E27FC236}">
                <a16:creationId xmlns:a16="http://schemas.microsoft.com/office/drawing/2014/main" id="{F13B76EC-8E7D-36C6-16BC-59DDA22321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50" r="1366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669BB307-DB68-4BA3-3B07-38F146556ECD}"/>
              </a:ext>
            </a:extLst>
          </p:cNvPr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CA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>
            <a:extLst>
              <a:ext uri="{FF2B5EF4-FFF2-40B4-BE49-F238E27FC236}">
                <a16:creationId xmlns:a16="http://schemas.microsoft.com/office/drawing/2014/main" id="{866B1E99-369D-254E-2623-BB4BC060A1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73455" y="267629"/>
            <a:ext cx="10130168" cy="121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Clr>
                <a:schemeClr val="lt1"/>
              </a:buClr>
              <a:buSzPct val="100000"/>
            </a:pPr>
            <a:r>
              <a:rPr lang="en-US" sz="3200" dirty="0">
                <a:solidFill>
                  <a:schemeClr val="bg1"/>
                </a:solidFill>
              </a:rPr>
              <a:t>Model Performance Comparison &amp; </a:t>
            </a:r>
            <a:r>
              <a:rPr lang="en-CA" sz="3200" b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Evaluation</a:t>
            </a:r>
            <a:br>
              <a:rPr lang="en-CA" sz="3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2C2D7CF4-2E1D-5AD6-7ECC-5161B25C1869}"/>
              </a:ext>
            </a:extLst>
          </p:cNvPr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Google Shape;261;p26">
            <a:extLst>
              <a:ext uri="{FF2B5EF4-FFF2-40B4-BE49-F238E27FC236}">
                <a16:creationId xmlns:a16="http://schemas.microsoft.com/office/drawing/2014/main" id="{3ADD8DAC-1926-DA34-8A62-8208218CAB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1584401"/>
              </p:ext>
            </p:extLst>
          </p:nvPr>
        </p:nvGraphicFramePr>
        <p:xfrm>
          <a:off x="745987" y="1280840"/>
          <a:ext cx="10700025" cy="4096475"/>
        </p:xfrm>
        <a:graphic>
          <a:graphicData uri="http://schemas.openxmlformats.org/drawingml/2006/table">
            <a:tbl>
              <a:tblPr>
                <a:noFill/>
                <a:tableStyleId>{FF5850DB-206E-4656-AB14-3A4FE06E5A89}</a:tableStyleId>
              </a:tblPr>
              <a:tblGrid>
                <a:gridCol w="297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5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7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99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16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strike="noStrike" cap="none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403200" marR="241925" marT="241925" marB="2419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F9A9D">
                          <a:alpha val="6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RMSE</a:t>
                      </a:r>
                      <a:endParaRPr sz="2800" dirty="0">
                        <a:solidFill>
                          <a:schemeClr val="bg1"/>
                        </a:solidFill>
                      </a:endParaRPr>
                    </a:p>
                  </a:txBody>
                  <a:tcPr marL="403200" marR="241925" marT="241925" marB="2419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F9A9D">
                          <a:alpha val="6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MAE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403200" marR="241925" marT="241925" marB="2419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F9A9D">
                          <a:alpha val="6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0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MSLE</a:t>
                      </a:r>
                      <a:endParaRPr sz="3200" b="0" i="0" u="none" strike="noStrike" cap="none" dirty="0">
                        <a:solidFill>
                          <a:schemeClr val="bg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403200" marR="241925" marT="241925" marB="2419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F9A9D">
                          <a:alpha val="6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Median Error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403200" marR="241925" marT="241925" marB="2419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8F9A9D">
                          <a:alpha val="6000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Random Forest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403200" marR="209675" marT="209675" marB="209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  <a:alpha val="3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bg1"/>
                          </a:solidFill>
                        </a:rPr>
                        <a:t>15,272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</a:txBody>
                  <a:tcPr marL="403200" marR="209675" marT="209675" marB="209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  <a:alpha val="3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9,592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403200" marR="209675" marT="209675" marB="209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  <a:alpha val="3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bg1"/>
                          </a:solidFill>
                        </a:rPr>
                        <a:t>0.0436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</a:txBody>
                  <a:tcPr marL="403200" marR="209675" marT="209675" marB="209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  <a:alpha val="3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6,124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403200" marR="209675" marT="209675" marB="209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  <a:alpha val="3490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Extra Trees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403200" marR="209675" marT="209675" marB="209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  <a:alpha val="3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19,059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403200" marR="209675" marT="209675" marB="209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  <a:alpha val="3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11,444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403200" marR="209675" marT="209675" marB="209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  <a:alpha val="3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0.0708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403200" marR="209675" marT="209675" marB="209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  <a:alpha val="3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bg1"/>
                          </a:solidFill>
                        </a:rPr>
                        <a:t>6,175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</a:txBody>
                  <a:tcPr marL="403200" marR="209675" marT="209675" marB="209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  <a:alpha val="3490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bg1"/>
                          </a:solidFill>
                        </a:rPr>
                        <a:t>Decision Tree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</a:txBody>
                  <a:tcPr marL="403200" marR="209675" marT="209675" marB="209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  <a:alpha val="3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bg1"/>
                          </a:solidFill>
                        </a:rPr>
                        <a:t>19,235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</a:txBody>
                  <a:tcPr marL="403200" marR="209675" marT="209675" marB="209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  <a:alpha val="3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>
                          <a:solidFill>
                            <a:schemeClr val="bg1"/>
                          </a:solidFill>
                        </a:rPr>
                        <a:t>11,567</a:t>
                      </a:r>
                      <a:endParaRPr>
                        <a:solidFill>
                          <a:schemeClr val="bg1"/>
                        </a:solidFill>
                      </a:endParaRPr>
                    </a:p>
                  </a:txBody>
                  <a:tcPr marL="403200" marR="209675" marT="209675" marB="209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  <a:alpha val="3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0.0741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403200" marR="209675" marT="209675" marB="209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  <a:alpha val="349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solidFill>
                            <a:schemeClr val="bg1"/>
                          </a:solidFill>
                        </a:rPr>
                        <a:t>5,860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403200" marR="209675" marT="209675" marB="2096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50000"/>
                        <a:alpha val="34901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6645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D0CE5725-C4B1-75E8-0050-AB1040908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>
            <a:extLst>
              <a:ext uri="{FF2B5EF4-FFF2-40B4-BE49-F238E27FC236}">
                <a16:creationId xmlns:a16="http://schemas.microsoft.com/office/drawing/2014/main" id="{875ABC9B-856F-3D00-F214-AD6D836903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 descr="Padlock on computer motherboard">
            <a:extLst>
              <a:ext uri="{FF2B5EF4-FFF2-40B4-BE49-F238E27FC236}">
                <a16:creationId xmlns:a16="http://schemas.microsoft.com/office/drawing/2014/main" id="{5D3DC8F4-F47F-019F-B5B8-BA2954511A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50" r="1366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F1F15710-9E7C-ECE0-C3B9-F3F26C12C235}"/>
              </a:ext>
            </a:extLst>
          </p:cNvPr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CA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>
            <a:extLst>
              <a:ext uri="{FF2B5EF4-FFF2-40B4-BE49-F238E27FC236}">
                <a16:creationId xmlns:a16="http://schemas.microsoft.com/office/drawing/2014/main" id="{84B94B18-E660-E3B4-AE42-A8B062D8EC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4690" y="130302"/>
            <a:ext cx="8144797" cy="76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Best Model - Random Forest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4950DF5A-ECDF-77AA-FD44-81B0C6FCB1CB}"/>
              </a:ext>
            </a:extLst>
          </p:cNvPr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271;p27">
            <a:extLst>
              <a:ext uri="{FF2B5EF4-FFF2-40B4-BE49-F238E27FC236}">
                <a16:creationId xmlns:a16="http://schemas.microsoft.com/office/drawing/2014/main" id="{E8AE1F63-8B6D-2062-8E81-6B7B2DB51621}"/>
              </a:ext>
            </a:extLst>
          </p:cNvPr>
          <p:cNvGrpSpPr/>
          <p:nvPr/>
        </p:nvGrpSpPr>
        <p:grpSpPr>
          <a:xfrm>
            <a:off x="2913888" y="1122673"/>
            <a:ext cx="6364224" cy="5311582"/>
            <a:chOff x="0" y="2288"/>
            <a:chExt cx="6364224" cy="5509255"/>
          </a:xfrm>
        </p:grpSpPr>
        <p:sp>
          <p:nvSpPr>
            <p:cNvPr id="4" name="Google Shape;272;p27">
              <a:extLst>
                <a:ext uri="{FF2B5EF4-FFF2-40B4-BE49-F238E27FC236}">
                  <a16:creationId xmlns:a16="http://schemas.microsoft.com/office/drawing/2014/main" id="{746E6AB6-5EE3-2CBA-3783-2670640013D7}"/>
                </a:ext>
              </a:extLst>
            </p:cNvPr>
            <p:cNvSpPr/>
            <p:nvPr/>
          </p:nvSpPr>
          <p:spPr>
            <a:xfrm>
              <a:off x="0" y="2288"/>
              <a:ext cx="6364224" cy="1159843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73;p27">
              <a:extLst>
                <a:ext uri="{FF2B5EF4-FFF2-40B4-BE49-F238E27FC236}">
                  <a16:creationId xmlns:a16="http://schemas.microsoft.com/office/drawing/2014/main" id="{91463B32-8D8C-2491-7EF4-C0D12891D74E}"/>
                </a:ext>
              </a:extLst>
            </p:cNvPr>
            <p:cNvSpPr/>
            <p:nvPr/>
          </p:nvSpPr>
          <p:spPr>
            <a:xfrm>
              <a:off x="350852" y="263253"/>
              <a:ext cx="637913" cy="63791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4;p27">
              <a:extLst>
                <a:ext uri="{FF2B5EF4-FFF2-40B4-BE49-F238E27FC236}">
                  <a16:creationId xmlns:a16="http://schemas.microsoft.com/office/drawing/2014/main" id="{89318875-4F2A-43A4-08C5-2FC8B47682A8}"/>
                </a:ext>
              </a:extLst>
            </p:cNvPr>
            <p:cNvSpPr/>
            <p:nvPr/>
          </p:nvSpPr>
          <p:spPr>
            <a:xfrm>
              <a:off x="1339618" y="2288"/>
              <a:ext cx="5024605" cy="1159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5;p27">
              <a:extLst>
                <a:ext uri="{FF2B5EF4-FFF2-40B4-BE49-F238E27FC236}">
                  <a16:creationId xmlns:a16="http://schemas.microsoft.com/office/drawing/2014/main" id="{29826C9D-833D-B181-DA20-AEACF5558187}"/>
                </a:ext>
              </a:extLst>
            </p:cNvPr>
            <p:cNvSpPr txBox="1"/>
            <p:nvPr/>
          </p:nvSpPr>
          <p:spPr>
            <a:xfrm>
              <a:off x="1339618" y="2288"/>
              <a:ext cx="5024605" cy="1159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2750" tIns="122750" rIns="122750" bIns="122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2200" b="0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Best overall accuracy</a:t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76;p27">
              <a:extLst>
                <a:ext uri="{FF2B5EF4-FFF2-40B4-BE49-F238E27FC236}">
                  <a16:creationId xmlns:a16="http://schemas.microsoft.com/office/drawing/2014/main" id="{56666EF0-F2AD-D6ED-F865-9653EA1B4AC2}"/>
                </a:ext>
              </a:extLst>
            </p:cNvPr>
            <p:cNvSpPr/>
            <p:nvPr/>
          </p:nvSpPr>
          <p:spPr>
            <a:xfrm>
              <a:off x="0" y="1452092"/>
              <a:ext cx="6364224" cy="1159843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77;p27">
              <a:extLst>
                <a:ext uri="{FF2B5EF4-FFF2-40B4-BE49-F238E27FC236}">
                  <a16:creationId xmlns:a16="http://schemas.microsoft.com/office/drawing/2014/main" id="{9B652601-F68B-C0C4-C30D-384898875964}"/>
                </a:ext>
              </a:extLst>
            </p:cNvPr>
            <p:cNvSpPr/>
            <p:nvPr/>
          </p:nvSpPr>
          <p:spPr>
            <a:xfrm>
              <a:off x="350852" y="1713057"/>
              <a:ext cx="637913" cy="63791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8;p27">
              <a:extLst>
                <a:ext uri="{FF2B5EF4-FFF2-40B4-BE49-F238E27FC236}">
                  <a16:creationId xmlns:a16="http://schemas.microsoft.com/office/drawing/2014/main" id="{0E69411C-988B-01D6-BE42-AF5B8DC27944}"/>
                </a:ext>
              </a:extLst>
            </p:cNvPr>
            <p:cNvSpPr/>
            <p:nvPr/>
          </p:nvSpPr>
          <p:spPr>
            <a:xfrm>
              <a:off x="1339618" y="1452092"/>
              <a:ext cx="5024605" cy="1159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9;p27">
              <a:extLst>
                <a:ext uri="{FF2B5EF4-FFF2-40B4-BE49-F238E27FC236}">
                  <a16:creationId xmlns:a16="http://schemas.microsoft.com/office/drawing/2014/main" id="{438F6B44-6F67-31B9-C13B-0ACFA3C7F47D}"/>
                </a:ext>
              </a:extLst>
            </p:cNvPr>
            <p:cNvSpPr txBox="1"/>
            <p:nvPr/>
          </p:nvSpPr>
          <p:spPr>
            <a:xfrm>
              <a:off x="1339618" y="1452092"/>
              <a:ext cx="5024605" cy="1159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2750" tIns="122750" rIns="122750" bIns="122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2200" b="0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Balanced performance across all metrics</a:t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80;p27">
              <a:extLst>
                <a:ext uri="{FF2B5EF4-FFF2-40B4-BE49-F238E27FC236}">
                  <a16:creationId xmlns:a16="http://schemas.microsoft.com/office/drawing/2014/main" id="{0BB6A5A1-EEFB-9DDC-66CB-F0E8622D0273}"/>
                </a:ext>
              </a:extLst>
            </p:cNvPr>
            <p:cNvSpPr/>
            <p:nvPr/>
          </p:nvSpPr>
          <p:spPr>
            <a:xfrm>
              <a:off x="0" y="2901896"/>
              <a:ext cx="6364224" cy="1159843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81;p27">
              <a:extLst>
                <a:ext uri="{FF2B5EF4-FFF2-40B4-BE49-F238E27FC236}">
                  <a16:creationId xmlns:a16="http://schemas.microsoft.com/office/drawing/2014/main" id="{C0BDE042-8238-7CB8-6DD8-4E7CF837E26B}"/>
                </a:ext>
              </a:extLst>
            </p:cNvPr>
            <p:cNvSpPr/>
            <p:nvPr/>
          </p:nvSpPr>
          <p:spPr>
            <a:xfrm>
              <a:off x="350852" y="3162861"/>
              <a:ext cx="637913" cy="63791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82;p27">
              <a:extLst>
                <a:ext uri="{FF2B5EF4-FFF2-40B4-BE49-F238E27FC236}">
                  <a16:creationId xmlns:a16="http://schemas.microsoft.com/office/drawing/2014/main" id="{D39C413A-E73F-6CE8-5C68-51D42B7872F0}"/>
                </a:ext>
              </a:extLst>
            </p:cNvPr>
            <p:cNvSpPr/>
            <p:nvPr/>
          </p:nvSpPr>
          <p:spPr>
            <a:xfrm>
              <a:off x="1339618" y="2901896"/>
              <a:ext cx="5024605" cy="1159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83;p27">
              <a:extLst>
                <a:ext uri="{FF2B5EF4-FFF2-40B4-BE49-F238E27FC236}">
                  <a16:creationId xmlns:a16="http://schemas.microsoft.com/office/drawing/2014/main" id="{CC09C590-33AD-6002-1D1E-21158A6E94A9}"/>
                </a:ext>
              </a:extLst>
            </p:cNvPr>
            <p:cNvSpPr txBox="1"/>
            <p:nvPr/>
          </p:nvSpPr>
          <p:spPr>
            <a:xfrm>
              <a:off x="1339618" y="2901896"/>
              <a:ext cx="5024605" cy="1159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2750" tIns="122750" rIns="122750" bIns="122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2200" b="0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Robust and handles feature importance well</a:t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284;p27">
              <a:extLst>
                <a:ext uri="{FF2B5EF4-FFF2-40B4-BE49-F238E27FC236}">
                  <a16:creationId xmlns:a16="http://schemas.microsoft.com/office/drawing/2014/main" id="{DECDC445-B54E-6437-6C85-0B892DDF9DAE}"/>
                </a:ext>
              </a:extLst>
            </p:cNvPr>
            <p:cNvSpPr/>
            <p:nvPr/>
          </p:nvSpPr>
          <p:spPr>
            <a:xfrm>
              <a:off x="0" y="4351700"/>
              <a:ext cx="6364224" cy="1159843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85;p27">
              <a:extLst>
                <a:ext uri="{FF2B5EF4-FFF2-40B4-BE49-F238E27FC236}">
                  <a16:creationId xmlns:a16="http://schemas.microsoft.com/office/drawing/2014/main" id="{FAC1A832-19BA-4CF2-B2D7-F61BC8610501}"/>
                </a:ext>
              </a:extLst>
            </p:cNvPr>
            <p:cNvSpPr/>
            <p:nvPr/>
          </p:nvSpPr>
          <p:spPr>
            <a:xfrm>
              <a:off x="350852" y="4612665"/>
              <a:ext cx="637913" cy="63791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6;p27">
              <a:extLst>
                <a:ext uri="{FF2B5EF4-FFF2-40B4-BE49-F238E27FC236}">
                  <a16:creationId xmlns:a16="http://schemas.microsoft.com/office/drawing/2014/main" id="{D303A1DC-5B7E-DBB3-8006-11535101F0B8}"/>
                </a:ext>
              </a:extLst>
            </p:cNvPr>
            <p:cNvSpPr/>
            <p:nvPr/>
          </p:nvSpPr>
          <p:spPr>
            <a:xfrm>
              <a:off x="1339618" y="4351700"/>
              <a:ext cx="5024605" cy="1159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7;p27">
              <a:extLst>
                <a:ext uri="{FF2B5EF4-FFF2-40B4-BE49-F238E27FC236}">
                  <a16:creationId xmlns:a16="http://schemas.microsoft.com/office/drawing/2014/main" id="{033D0426-BD6E-9918-91FA-420F2CF7F702}"/>
                </a:ext>
              </a:extLst>
            </p:cNvPr>
            <p:cNvSpPr txBox="1"/>
            <p:nvPr/>
          </p:nvSpPr>
          <p:spPr>
            <a:xfrm>
              <a:off x="1339618" y="4351700"/>
              <a:ext cx="5024605" cy="1159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2750" tIns="122750" rIns="122750" bIns="122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2200" b="0" i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(prediction vs actual graph)</a:t>
              </a:r>
              <a:endParaRPr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266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49EF06D7-3F92-9F2F-3BE9-A5CE397F5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>
            <a:extLst>
              <a:ext uri="{FF2B5EF4-FFF2-40B4-BE49-F238E27FC236}">
                <a16:creationId xmlns:a16="http://schemas.microsoft.com/office/drawing/2014/main" id="{28014B79-DDFD-DF8F-8847-3A252770AC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 descr="Padlock on computer motherboard">
            <a:extLst>
              <a:ext uri="{FF2B5EF4-FFF2-40B4-BE49-F238E27FC236}">
                <a16:creationId xmlns:a16="http://schemas.microsoft.com/office/drawing/2014/main" id="{016CF5E8-CE5A-6CEB-DF32-333A96CA0BF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50" r="1366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7349BA8F-8DD3-BF75-22ED-8217C5B0161E}"/>
              </a:ext>
            </a:extLst>
          </p:cNvPr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CA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>
            <a:extLst>
              <a:ext uri="{FF2B5EF4-FFF2-40B4-BE49-F238E27FC236}">
                <a16:creationId xmlns:a16="http://schemas.microsoft.com/office/drawing/2014/main" id="{465BE4B3-EED3-68A5-0DBB-BE0AE261D6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9956" y="130302"/>
            <a:ext cx="8669532" cy="76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503045">
              <a:lnSpc>
                <a:spcPct val="115000"/>
              </a:lnSpc>
              <a:buNone/>
            </a:pPr>
            <a:r>
              <a:rPr lang="en-CA" sz="3200" b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Random Forest Graph Analysis</a:t>
            </a:r>
            <a:endParaRPr lang="en-CA" sz="3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6D86D556-2A6A-EC9A-D38B-1E4351770DCD}"/>
              </a:ext>
            </a:extLst>
          </p:cNvPr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316;p29" descr="A screen shot of a graph&#10;&#10;AI-generated content may be incorrect.">
            <a:extLst>
              <a:ext uri="{FF2B5EF4-FFF2-40B4-BE49-F238E27FC236}">
                <a16:creationId xmlns:a16="http://schemas.microsoft.com/office/drawing/2014/main" id="{74B7DCFD-C58C-BEC8-63CF-0BE5D493E92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1890" r="2884" b="5580"/>
          <a:stretch/>
        </p:blipFill>
        <p:spPr>
          <a:xfrm>
            <a:off x="650172" y="1260090"/>
            <a:ext cx="5282277" cy="386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17;p29" descr="A screen shot of a graph&#10;&#10;AI-generated content may be incorrect.">
            <a:extLst>
              <a:ext uri="{FF2B5EF4-FFF2-40B4-BE49-F238E27FC236}">
                <a16:creationId xmlns:a16="http://schemas.microsoft.com/office/drawing/2014/main" id="{0C864A4F-0813-0B5C-FBF1-07A41D49AA7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687" t="11890" r="6593" b="5580"/>
          <a:stretch/>
        </p:blipFill>
        <p:spPr>
          <a:xfrm>
            <a:off x="6442266" y="1260089"/>
            <a:ext cx="5099561" cy="386322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318;p29">
            <a:extLst>
              <a:ext uri="{FF2B5EF4-FFF2-40B4-BE49-F238E27FC236}">
                <a16:creationId xmlns:a16="http://schemas.microsoft.com/office/drawing/2014/main" id="{15EC114E-AC05-9A1A-DD0F-0F62E1A58D73}"/>
              </a:ext>
            </a:extLst>
          </p:cNvPr>
          <p:cNvSpPr txBox="1"/>
          <p:nvPr/>
        </p:nvSpPr>
        <p:spPr>
          <a:xfrm>
            <a:off x="633046" y="5325995"/>
            <a:ext cx="501067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Target_Price</a:t>
            </a:r>
            <a:r>
              <a:rPr lang="en-US" sz="1800" i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Predicted vs Target</a:t>
            </a:r>
            <a:endParaRPr sz="1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19;p29">
            <a:extLst>
              <a:ext uri="{FF2B5EF4-FFF2-40B4-BE49-F238E27FC236}">
                <a16:creationId xmlns:a16="http://schemas.microsoft.com/office/drawing/2014/main" id="{05031912-7479-6A70-70B6-241CB3E8CD8E}"/>
              </a:ext>
            </a:extLst>
          </p:cNvPr>
          <p:cNvSpPr txBox="1"/>
          <p:nvPr/>
        </p:nvSpPr>
        <p:spPr>
          <a:xfrm>
            <a:off x="6425623" y="5293356"/>
            <a:ext cx="3873910" cy="410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 i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Target_Price</a:t>
            </a:r>
            <a:r>
              <a:rPr lang="en-US" sz="1800" i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Predicted vs Residual</a:t>
            </a:r>
            <a:endParaRPr sz="1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3738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67C7943E-37E8-767A-9D2E-C46EB6B0A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>
            <a:extLst>
              <a:ext uri="{FF2B5EF4-FFF2-40B4-BE49-F238E27FC236}">
                <a16:creationId xmlns:a16="http://schemas.microsoft.com/office/drawing/2014/main" id="{B54707AA-464D-69A1-B06A-7E0964E746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 descr="Padlock on computer motherboard">
            <a:extLst>
              <a:ext uri="{FF2B5EF4-FFF2-40B4-BE49-F238E27FC236}">
                <a16:creationId xmlns:a16="http://schemas.microsoft.com/office/drawing/2014/main" id="{641D2313-D2D9-DE44-A51A-EF13501B385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50" r="1366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8EC67F73-32F5-0F7E-F7D8-A40DE6731981}"/>
              </a:ext>
            </a:extLst>
          </p:cNvPr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CA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>
            <a:extLst>
              <a:ext uri="{FF2B5EF4-FFF2-40B4-BE49-F238E27FC236}">
                <a16:creationId xmlns:a16="http://schemas.microsoft.com/office/drawing/2014/main" id="{306C50EF-3ACA-F055-E185-58FA04B854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7789" y="131402"/>
            <a:ext cx="8669532" cy="76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143000" lvl="2" indent="-228600">
              <a:lnSpc>
                <a:spcPct val="115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en-CA" sz="2800" b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Random Forest Original Vs Predicted</a:t>
            </a:r>
            <a:endParaRPr lang="en-CA" sz="2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C4389844-36CD-DBAC-42D0-986090D570AA}"/>
              </a:ext>
            </a:extLst>
          </p:cNvPr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326;p3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4AF4BE-2B0A-D500-1DD8-0701F3316F7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465" r="2528" b="21319"/>
          <a:stretch/>
        </p:blipFill>
        <p:spPr>
          <a:xfrm>
            <a:off x="424816" y="1159727"/>
            <a:ext cx="11395478" cy="55679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63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53E250CE-CDE2-0C9B-D550-DBC2B165C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>
            <a:extLst>
              <a:ext uri="{FF2B5EF4-FFF2-40B4-BE49-F238E27FC236}">
                <a16:creationId xmlns:a16="http://schemas.microsoft.com/office/drawing/2014/main" id="{119ED1E8-CE43-0519-3E40-8966B14A2C4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 descr="Padlock on computer motherboard">
            <a:extLst>
              <a:ext uri="{FF2B5EF4-FFF2-40B4-BE49-F238E27FC236}">
                <a16:creationId xmlns:a16="http://schemas.microsoft.com/office/drawing/2014/main" id="{AB2F0416-38EE-9944-9795-E7EAB83835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50" r="1366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D1590983-AFC9-D16F-2683-C3B9682810EF}"/>
              </a:ext>
            </a:extLst>
          </p:cNvPr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CA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>
            <a:extLst>
              <a:ext uri="{FF2B5EF4-FFF2-40B4-BE49-F238E27FC236}">
                <a16:creationId xmlns:a16="http://schemas.microsoft.com/office/drawing/2014/main" id="{9C9200D9-6D83-F605-E29B-130A2196D9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9956" y="130302"/>
            <a:ext cx="8669532" cy="76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143000" lvl="2" indent="-228600">
              <a:lnSpc>
                <a:spcPct val="115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en-US" sz="3200" b="1" kern="1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    Deployment Overview</a:t>
            </a:r>
            <a:endParaRPr lang="en-CA" sz="3200" b="1" kern="100" dirty="0">
              <a:solidFill>
                <a:schemeClr val="bg1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79117252-53AD-8B9E-A4FB-A9197A5EC076}"/>
              </a:ext>
            </a:extLst>
          </p:cNvPr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336;p3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23D9E1-06CB-9A47-B2D9-3A323720EE0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4462" t="6180" r="26994" b="39024"/>
          <a:stretch/>
        </p:blipFill>
        <p:spPr>
          <a:xfrm>
            <a:off x="6057462" y="843534"/>
            <a:ext cx="5815191" cy="5757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74DC208-72D0-187A-401C-B0F6A2974D01}"/>
              </a:ext>
            </a:extLst>
          </p:cNvPr>
          <p:cNvSpPr/>
          <p:nvPr/>
        </p:nvSpPr>
        <p:spPr>
          <a:xfrm>
            <a:off x="6400800" y="3122341"/>
            <a:ext cx="5374888" cy="30665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Google Shape;335;p31">
            <a:extLst>
              <a:ext uri="{FF2B5EF4-FFF2-40B4-BE49-F238E27FC236}">
                <a16:creationId xmlns:a16="http://schemas.microsoft.com/office/drawing/2014/main" id="{4A4E166B-5349-57EF-3782-16653FAE8B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9347" y="843535"/>
            <a:ext cx="5641150" cy="575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700"/>
              <a:buNone/>
            </a:pPr>
            <a:r>
              <a:rPr lang="en-US" sz="20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Model Governance </a:t>
            </a:r>
            <a:r>
              <a:rPr lang="en-US" sz="2000" b="1" dirty="0">
                <a:solidFill>
                  <a:schemeClr val="bg1"/>
                </a:solidFill>
              </a:rPr>
              <a:t>Includes algorithm selection, data preprocessing, and feature engineering steps</a:t>
            </a:r>
          </a:p>
          <a:p>
            <a:pPr marL="0" indent="0">
              <a:spcBef>
                <a:spcPts val="0"/>
              </a:spcBef>
              <a:buSzPts val="1700"/>
              <a:buNone/>
            </a:pPr>
            <a:endParaRPr lang="en-US" sz="2000" b="1" dirty="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buSzPts val="1700"/>
              <a:buNone/>
            </a:pPr>
            <a:r>
              <a:rPr lang="en-CA" sz="2000" b="1" dirty="0">
                <a:solidFill>
                  <a:schemeClr val="bg1"/>
                </a:solidFill>
              </a:rPr>
              <a:t>Performance Metrics &amp; Justification</a:t>
            </a:r>
          </a:p>
          <a:p>
            <a:pPr marL="0" indent="0">
              <a:spcBef>
                <a:spcPts val="0"/>
              </a:spcBef>
              <a:buSzPts val="1700"/>
              <a:buNone/>
            </a:pPr>
            <a:r>
              <a:rPr lang="en-CA" sz="2000" b="1" dirty="0">
                <a:solidFill>
                  <a:schemeClr val="bg1"/>
                </a:solidFill>
              </a:rPr>
              <a:t>Used multiple metrics to evaluate model fairness and effectiveness: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Mean Squared Error (MSE)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Mean Absolute Error (MAE)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bg1"/>
                </a:solidFill>
              </a:rPr>
              <a:t>Mean Squared Log Error (MSLE)</a:t>
            </a:r>
            <a:endParaRPr lang="en-US" sz="2000" b="1" dirty="0">
              <a:solidFill>
                <a:schemeClr val="bg1"/>
              </a:solidFill>
            </a:endParaRPr>
          </a:p>
          <a:p>
            <a:pPr marL="107950" indent="0">
              <a:buSzPts val="1700"/>
              <a:buNone/>
            </a:pPr>
            <a:r>
              <a:rPr lang="en-US" sz="2000" b="1" dirty="0">
                <a:solidFill>
                  <a:schemeClr val="bg1"/>
                </a:solidFill>
              </a:rPr>
              <a:t>Random Forest Regressor chosen as the most reliable model</a:t>
            </a:r>
          </a:p>
        </p:txBody>
      </p:sp>
    </p:spTree>
    <p:extLst>
      <p:ext uri="{BB962C8B-B14F-4D97-AF65-F5344CB8AC3E}">
        <p14:creationId xmlns:p14="http://schemas.microsoft.com/office/powerpoint/2010/main" val="1382329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4" descr="Electronic circuit board"/>
          <p:cNvPicPr preferRelativeResize="0"/>
          <p:nvPr/>
        </p:nvPicPr>
        <p:blipFill rotWithShape="1">
          <a:blip r:embed="rId3">
            <a:alphaModFix/>
          </a:blip>
          <a:srcRect l="15618" r="-1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r>
              <a:rPr lang="en-U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5400">
              <a:solidFill>
                <a:schemeClr val="lt1"/>
              </a:solidFill>
            </a:endParaRPr>
          </a:p>
        </p:txBody>
      </p:sp>
      <p:sp>
        <p:nvSpPr>
          <p:cNvPr id="121" name="Google Shape;121;p14"/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4"/>
          <p:cNvSpPr txBox="1">
            <a:spLocks noGrp="1"/>
          </p:cNvSpPr>
          <p:nvPr>
            <p:ph type="body" idx="1"/>
          </p:nvPr>
        </p:nvSpPr>
        <p:spPr>
          <a:xfrm>
            <a:off x="371093" y="2718054"/>
            <a:ext cx="5567591" cy="3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r>
              <a:rPr lang="en-US" b="1">
                <a:solidFill>
                  <a:schemeClr val="lt2"/>
                </a:solidFill>
              </a:rPr>
              <a:t>What are we solving?</a:t>
            </a:r>
            <a:br>
              <a:rPr lang="en-US">
                <a:solidFill>
                  <a:schemeClr val="lt2"/>
                </a:solidFill>
              </a:rPr>
            </a:br>
            <a:r>
              <a:rPr lang="en-US">
                <a:solidFill>
                  <a:schemeClr val="lt2"/>
                </a:solidFill>
              </a:rPr>
              <a:t>Predicting laptop prices based on their specifications.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r>
              <a:rPr lang="en-US" b="1">
                <a:solidFill>
                  <a:schemeClr val="lt2"/>
                </a:solidFill>
              </a:rPr>
              <a:t>Why is it important?</a:t>
            </a:r>
            <a:endParaRPr>
              <a:solidFill>
                <a:schemeClr val="lt2"/>
              </a:solidFill>
            </a:endParaRPr>
          </a:p>
          <a:p>
            <a:pPr marL="742950" lvl="1" indent="-2857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</a:pPr>
            <a:r>
              <a:rPr lang="en-US">
                <a:solidFill>
                  <a:schemeClr val="lt2"/>
                </a:solidFill>
              </a:rPr>
              <a:t>Informed consumer decisions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</a:pPr>
            <a:r>
              <a:rPr lang="en-US">
                <a:solidFill>
                  <a:schemeClr val="lt2"/>
                </a:solidFill>
              </a:rPr>
              <a:t>Better retail pricing strategies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</a:pPr>
            <a:r>
              <a:rPr lang="en-US">
                <a:solidFill>
                  <a:schemeClr val="lt2"/>
                </a:solidFill>
              </a:rPr>
              <a:t>Market analysis</a:t>
            </a:r>
            <a:endParaRPr/>
          </a:p>
          <a:p>
            <a:pPr marL="742950" lvl="1" indent="-28575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Char char="•"/>
            </a:pPr>
            <a:r>
              <a:rPr lang="en-US">
                <a:solidFill>
                  <a:schemeClr val="lt2"/>
                </a:solidFill>
              </a:rPr>
              <a:t>Recommendation systems</a:t>
            </a:r>
            <a:endParaRPr/>
          </a:p>
          <a:p>
            <a:pPr marL="228600" lvl="0" indent="-127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>
              <a:solidFill>
                <a:schemeClr val="lt2"/>
              </a:solidFill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E2591B8E-0621-2050-47E8-06FCB8F08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>
            <a:extLst>
              <a:ext uri="{FF2B5EF4-FFF2-40B4-BE49-F238E27FC236}">
                <a16:creationId xmlns:a16="http://schemas.microsoft.com/office/drawing/2014/main" id="{C592DA7F-087E-4FFC-D643-002AEC8B55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 descr="Padlock on computer motherboard">
            <a:extLst>
              <a:ext uri="{FF2B5EF4-FFF2-40B4-BE49-F238E27FC236}">
                <a16:creationId xmlns:a16="http://schemas.microsoft.com/office/drawing/2014/main" id="{8C9A235E-8693-CD98-5A0E-6BC9E2A0F5F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50" r="1366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6C2105DF-E152-04D8-600B-4EBD1A1E466F}"/>
              </a:ext>
            </a:extLst>
          </p:cNvPr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CA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>
            <a:extLst>
              <a:ext uri="{FF2B5EF4-FFF2-40B4-BE49-F238E27FC236}">
                <a16:creationId xmlns:a16="http://schemas.microsoft.com/office/drawing/2014/main" id="{9B23480B-CF73-1381-391B-B3BDBB8FE5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9956" y="130302"/>
            <a:ext cx="8669532" cy="76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143000" lvl="2" indent="-228600">
              <a:lnSpc>
                <a:spcPct val="115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en-CA" sz="3200" b="1" kern="1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         Model Publishing </a:t>
            </a:r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0567499F-C733-5BFF-6A88-7B21A2DC1BEE}"/>
              </a:ext>
            </a:extLst>
          </p:cNvPr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E6E4CB-3FFD-5880-CE14-A697607FF4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480" t="14687" r="16786" b="32461"/>
          <a:stretch/>
        </p:blipFill>
        <p:spPr>
          <a:xfrm>
            <a:off x="174912" y="1026891"/>
            <a:ext cx="5545663" cy="3489353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83A742-AFEE-3A0E-E9F5-7B28FB1A64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478" r="5403"/>
          <a:stretch/>
        </p:blipFill>
        <p:spPr>
          <a:xfrm>
            <a:off x="6167280" y="1026891"/>
            <a:ext cx="5421835" cy="3489353"/>
          </a:xfrm>
          <a:prstGeom prst="rect">
            <a:avLst/>
          </a:prstGeom>
        </p:spPr>
      </p:pic>
      <p:sp>
        <p:nvSpPr>
          <p:cNvPr id="20" name="Google Shape;318;p29">
            <a:extLst>
              <a:ext uri="{FF2B5EF4-FFF2-40B4-BE49-F238E27FC236}">
                <a16:creationId xmlns:a16="http://schemas.microsoft.com/office/drawing/2014/main" id="{5850AC54-0D94-DB34-ABDF-60EA1A109779}"/>
              </a:ext>
            </a:extLst>
          </p:cNvPr>
          <p:cNvSpPr txBox="1"/>
          <p:nvPr/>
        </p:nvSpPr>
        <p:spPr>
          <a:xfrm>
            <a:off x="343120" y="4723831"/>
            <a:ext cx="5010671" cy="513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CA" sz="1800" i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Publishing model to instructor</a:t>
            </a:r>
            <a:endParaRPr lang="en-CA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Google Shape;318;p29">
            <a:extLst>
              <a:ext uri="{FF2B5EF4-FFF2-40B4-BE49-F238E27FC236}">
                <a16:creationId xmlns:a16="http://schemas.microsoft.com/office/drawing/2014/main" id="{C422E618-2A71-56ED-0ADA-D5D27666D3F7}"/>
              </a:ext>
            </a:extLst>
          </p:cNvPr>
          <p:cNvSpPr txBox="1"/>
          <p:nvPr/>
        </p:nvSpPr>
        <p:spPr>
          <a:xfrm>
            <a:off x="6227240" y="4664360"/>
            <a:ext cx="5010671" cy="513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CA" sz="1800" i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Model Approved</a:t>
            </a:r>
            <a:endParaRPr lang="en-CA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672357-ABD1-7365-573A-9E9B1760109E}"/>
              </a:ext>
            </a:extLst>
          </p:cNvPr>
          <p:cNvSpPr/>
          <p:nvPr/>
        </p:nvSpPr>
        <p:spPr>
          <a:xfrm>
            <a:off x="4544008" y="3704253"/>
            <a:ext cx="809783" cy="25192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7176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DD18F472-7FAB-B857-5C5E-00077895D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>
            <a:extLst>
              <a:ext uri="{FF2B5EF4-FFF2-40B4-BE49-F238E27FC236}">
                <a16:creationId xmlns:a16="http://schemas.microsoft.com/office/drawing/2014/main" id="{25E6954B-2168-6705-49E2-2DD84D63EC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 descr="Padlock on computer motherboard">
            <a:extLst>
              <a:ext uri="{FF2B5EF4-FFF2-40B4-BE49-F238E27FC236}">
                <a16:creationId xmlns:a16="http://schemas.microsoft.com/office/drawing/2014/main" id="{B5745BF6-6D01-52EC-9016-1ABB6B3C7C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50" r="1366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80F06C60-22F1-927A-0FDA-A3F3CC087C0B}"/>
              </a:ext>
            </a:extLst>
          </p:cNvPr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CA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>
            <a:extLst>
              <a:ext uri="{FF2B5EF4-FFF2-40B4-BE49-F238E27FC236}">
                <a16:creationId xmlns:a16="http://schemas.microsoft.com/office/drawing/2014/main" id="{69EA75D5-2E13-D4D7-6032-58C26CADB8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9956" y="130302"/>
            <a:ext cx="8669532" cy="76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143000" lvl="2" indent="-228600">
              <a:lnSpc>
                <a:spcPct val="115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en-CA" sz="4000" b="1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       Model </a:t>
            </a:r>
            <a:r>
              <a:rPr lang="en-CA" sz="4000" b="1" kern="100" dirty="0">
                <a:solidFill>
                  <a:schemeClr val="bg1"/>
                </a:solidFill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Deployment</a:t>
            </a:r>
            <a:r>
              <a:rPr lang="en-CA" sz="4000" b="1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325EB7C0-8160-2BED-3936-27ECA28B4374}"/>
              </a:ext>
            </a:extLst>
          </p:cNvPr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318;p29">
            <a:extLst>
              <a:ext uri="{FF2B5EF4-FFF2-40B4-BE49-F238E27FC236}">
                <a16:creationId xmlns:a16="http://schemas.microsoft.com/office/drawing/2014/main" id="{2897C6EE-7F1F-9197-57FF-5E5911A87540}"/>
              </a:ext>
            </a:extLst>
          </p:cNvPr>
          <p:cNvSpPr txBox="1"/>
          <p:nvPr/>
        </p:nvSpPr>
        <p:spPr>
          <a:xfrm>
            <a:off x="343120" y="4686507"/>
            <a:ext cx="5010671" cy="5134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CA" sz="1800" i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Creating Container for the app </a:t>
            </a:r>
            <a:endParaRPr lang="en-CA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Google Shape;318;p29">
            <a:extLst>
              <a:ext uri="{FF2B5EF4-FFF2-40B4-BE49-F238E27FC236}">
                <a16:creationId xmlns:a16="http://schemas.microsoft.com/office/drawing/2014/main" id="{4D96B3A3-547F-3A4D-721C-754648D35AF2}"/>
              </a:ext>
            </a:extLst>
          </p:cNvPr>
          <p:cNvSpPr txBox="1"/>
          <p:nvPr/>
        </p:nvSpPr>
        <p:spPr>
          <a:xfrm>
            <a:off x="6227240" y="4636367"/>
            <a:ext cx="5010671" cy="5134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CA" sz="1800" i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Model deployed</a:t>
            </a:r>
            <a:endParaRPr lang="en-CA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224578-0546-0719-D977-985010B055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97" t="7433" r="39118" b="37732"/>
          <a:stretch/>
        </p:blipFill>
        <p:spPr>
          <a:xfrm>
            <a:off x="424815" y="1026891"/>
            <a:ext cx="5661068" cy="3563398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B13B50-ADC6-6097-B5FC-694A508670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11" t="7899" r="40182" b="36362"/>
          <a:stretch/>
        </p:blipFill>
        <p:spPr>
          <a:xfrm>
            <a:off x="6240569" y="1026891"/>
            <a:ext cx="5393892" cy="3563397"/>
          </a:xfrm>
          <a:prstGeom prst="rect">
            <a:avLst/>
          </a:prstGeom>
        </p:spPr>
      </p:pic>
      <p:sp>
        <p:nvSpPr>
          <p:cNvPr id="2" name="Google Shape;169;p18">
            <a:extLst>
              <a:ext uri="{FF2B5EF4-FFF2-40B4-BE49-F238E27FC236}">
                <a16:creationId xmlns:a16="http://schemas.microsoft.com/office/drawing/2014/main" id="{0E6B92A0-F05D-D776-3A68-A6606C6231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6032" y="5059680"/>
            <a:ext cx="11765280" cy="1328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CA" sz="18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New  app container serves as the workspace for linking models and generating API keys.</a:t>
            </a:r>
          </a:p>
          <a:p>
            <a:pPr marL="285750" indent="-285750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CA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Within the newly created app container, </a:t>
            </a:r>
            <a:r>
              <a:rPr lang="en-CA" sz="1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can see  trained </a:t>
            </a:r>
            <a:r>
              <a:rPr lang="en-CA" sz="1800" kern="100" dirty="0">
                <a:solidFill>
                  <a:schemeClr val="bg1"/>
                </a:solidFill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&amp; </a:t>
            </a:r>
            <a:r>
              <a:rPr lang="en-CA" sz="18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approved Random Forest Regressor model and select that model for deployment.</a:t>
            </a:r>
          </a:p>
          <a:p>
            <a:pPr marL="285750" indent="-285750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CA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Once deployed, the interface will update to indicate that the model is now active within the app container</a:t>
            </a:r>
            <a:endParaRPr lang="en-CA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0"/>
              </a:spcBef>
              <a:buClr>
                <a:schemeClr val="lt1"/>
              </a:buClr>
              <a:buSzPts val="2800"/>
            </a:pP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431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F7873217-9CEC-BE83-BCDB-19A6E74BE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>
            <a:extLst>
              <a:ext uri="{FF2B5EF4-FFF2-40B4-BE49-F238E27FC236}">
                <a16:creationId xmlns:a16="http://schemas.microsoft.com/office/drawing/2014/main" id="{D1770217-1AED-1BB0-0CBB-8B29C493F8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 descr="Padlock on computer motherboard">
            <a:extLst>
              <a:ext uri="{FF2B5EF4-FFF2-40B4-BE49-F238E27FC236}">
                <a16:creationId xmlns:a16="http://schemas.microsoft.com/office/drawing/2014/main" id="{08274F38-D488-26E6-62CD-3297A05B86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50" r="1366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0964B217-D4FD-E335-C2A3-BEA39433C539}"/>
              </a:ext>
            </a:extLst>
          </p:cNvPr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CA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>
            <a:extLst>
              <a:ext uri="{FF2B5EF4-FFF2-40B4-BE49-F238E27FC236}">
                <a16:creationId xmlns:a16="http://schemas.microsoft.com/office/drawing/2014/main" id="{0D81A29A-CC5C-D89A-EB04-FCE29DB9AC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9956" y="130302"/>
            <a:ext cx="8669532" cy="76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143000" lvl="2" indent="-228600">
              <a:lnSpc>
                <a:spcPct val="115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en-CA" sz="4000" b="1" kern="100" dirty="0">
                <a:solidFill>
                  <a:schemeClr val="bg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       </a:t>
            </a:r>
            <a:r>
              <a:rPr lang="en-US" sz="4000" b="1" dirty="0">
                <a:solidFill>
                  <a:schemeClr val="lt1"/>
                </a:solidFill>
                <a:latin typeface="+mn-lt"/>
              </a:rPr>
              <a:t>App Dashboard</a:t>
            </a:r>
            <a:endParaRPr lang="en-CA" sz="4000" b="1" kern="100" dirty="0">
              <a:solidFill>
                <a:schemeClr val="bg1"/>
              </a:solidFill>
              <a:effectLst/>
              <a:latin typeface="+mn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9AC1BDF1-835E-C15B-FB0F-81949EFD5AE0}"/>
              </a:ext>
            </a:extLst>
          </p:cNvPr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computer screen with a blue screen&#10;&#10;AI-generated content may be incorrect.">
            <a:extLst>
              <a:ext uri="{FF2B5EF4-FFF2-40B4-BE49-F238E27FC236}">
                <a16:creationId xmlns:a16="http://schemas.microsoft.com/office/drawing/2014/main" id="{29121AB2-4113-0EDC-8DF0-CA2AB6EA53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7023" r="71658" b="68238"/>
          <a:stretch/>
        </p:blipFill>
        <p:spPr>
          <a:xfrm>
            <a:off x="526365" y="939603"/>
            <a:ext cx="4404995" cy="3706658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B2F31F-A4D4-FD45-3EAB-A35FB7474C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911" r="3460" b="19736"/>
          <a:stretch/>
        </p:blipFill>
        <p:spPr>
          <a:xfrm>
            <a:off x="5158774" y="911612"/>
            <a:ext cx="6161629" cy="3706659"/>
          </a:xfrm>
          <a:prstGeom prst="rect">
            <a:avLst/>
          </a:prstGeom>
        </p:spPr>
      </p:pic>
      <p:sp>
        <p:nvSpPr>
          <p:cNvPr id="9" name="Google Shape;353;p33">
            <a:extLst>
              <a:ext uri="{FF2B5EF4-FFF2-40B4-BE49-F238E27FC236}">
                <a16:creationId xmlns:a16="http://schemas.microsoft.com/office/drawing/2014/main" id="{2FB8C0ED-4242-D689-7EAA-C671D5A45FF1}"/>
              </a:ext>
            </a:extLst>
          </p:cNvPr>
          <p:cNvSpPr txBox="1">
            <a:spLocks/>
          </p:cNvSpPr>
          <p:nvPr/>
        </p:nvSpPr>
        <p:spPr>
          <a:xfrm>
            <a:off x="526365" y="4873507"/>
            <a:ext cx="11276938" cy="16299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-107950">
              <a:spcBef>
                <a:spcPts val="0"/>
              </a:spcBef>
              <a:buClr>
                <a:schemeClr val="lt1"/>
              </a:buClr>
              <a:buSzPts val="17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ea typeface="Aptos" panose="020B0004020202020204" pitchFamily="34" charset="0"/>
              </a:rPr>
              <a:t>Dashboard provides an overview of app activity, prediction logs, input/output behavior, and other relevant  information</a:t>
            </a:r>
          </a:p>
          <a:p>
            <a:pPr marL="0" indent="-107950">
              <a:spcBef>
                <a:spcPts val="0"/>
              </a:spcBef>
              <a:buClr>
                <a:schemeClr val="lt1"/>
              </a:buClr>
              <a:buSzPts val="17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ea typeface="Aptos" panose="020B0004020202020204" pitchFamily="34" charset="0"/>
              </a:rPr>
              <a:t>The deployed Random Forest model successfully predicted a laptop price of 58,505.35, showing that the model is operational and responsive to new inputs</a:t>
            </a:r>
            <a:endParaRPr lang="en-US" sz="17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6697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1CBEE422-B4CE-408F-6323-ACB485454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>
            <a:extLst>
              <a:ext uri="{FF2B5EF4-FFF2-40B4-BE49-F238E27FC236}">
                <a16:creationId xmlns:a16="http://schemas.microsoft.com/office/drawing/2014/main" id="{4A86E8C2-FCC7-9668-68AD-BC14D8F39B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 descr="Padlock on computer motherboard">
            <a:extLst>
              <a:ext uri="{FF2B5EF4-FFF2-40B4-BE49-F238E27FC236}">
                <a16:creationId xmlns:a16="http://schemas.microsoft.com/office/drawing/2014/main" id="{ECD8D923-616B-D844-7C3B-3A07582421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50" r="1366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5A76210D-7EE0-F726-FB97-351BC1BC8332}"/>
              </a:ext>
            </a:extLst>
          </p:cNvPr>
          <p:cNvSpPr/>
          <p:nvPr/>
        </p:nvSpPr>
        <p:spPr>
          <a:xfrm>
            <a:off x="2" y="9331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4" name="Google Shape;144;p16">
            <a:extLst>
              <a:ext uri="{FF2B5EF4-FFF2-40B4-BE49-F238E27FC236}">
                <a16:creationId xmlns:a16="http://schemas.microsoft.com/office/drawing/2014/main" id="{BA0A36E3-F3FD-C2E7-3AC8-3E67C98534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9956" y="344908"/>
            <a:ext cx="8669532" cy="76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143000" lvl="2" indent="-228600">
              <a:lnSpc>
                <a:spcPct val="115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en-US" sz="4000" dirty="0">
                <a:solidFill>
                  <a:schemeClr val="bg1"/>
                </a:solidFill>
              </a:rPr>
              <a:t>             Conclusion</a:t>
            </a:r>
            <a:endParaRPr lang="en-CA" sz="4000" b="1" kern="100" dirty="0">
              <a:solidFill>
                <a:schemeClr val="bg1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07B8733D-EDAD-FEE1-5BBF-5D2DAFD7C0CD}"/>
              </a:ext>
            </a:extLst>
          </p:cNvPr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359;p34">
            <a:extLst>
              <a:ext uri="{FF2B5EF4-FFF2-40B4-BE49-F238E27FC236}">
                <a16:creationId xmlns:a16="http://schemas.microsoft.com/office/drawing/2014/main" id="{AEC10A06-4DE1-4D18-E56B-8A35686531F3}"/>
              </a:ext>
            </a:extLst>
          </p:cNvPr>
          <p:cNvGrpSpPr/>
          <p:nvPr/>
        </p:nvGrpSpPr>
        <p:grpSpPr>
          <a:xfrm>
            <a:off x="2322292" y="1907886"/>
            <a:ext cx="7688868" cy="3490847"/>
            <a:chOff x="1691916" y="101664"/>
            <a:chExt cx="7688868" cy="3490847"/>
          </a:xfrm>
        </p:grpSpPr>
        <p:sp>
          <p:nvSpPr>
            <p:cNvPr id="7" name="Google Shape;362;p34">
              <a:extLst>
                <a:ext uri="{FF2B5EF4-FFF2-40B4-BE49-F238E27FC236}">
                  <a16:creationId xmlns:a16="http://schemas.microsoft.com/office/drawing/2014/main" id="{63EBA7D3-0137-2994-9C2A-861C54DEC1E4}"/>
                </a:ext>
              </a:extLst>
            </p:cNvPr>
            <p:cNvSpPr/>
            <p:nvPr/>
          </p:nvSpPr>
          <p:spPr>
            <a:xfrm>
              <a:off x="1691916" y="101664"/>
              <a:ext cx="1755935" cy="744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6;p34">
              <a:extLst>
                <a:ext uri="{FF2B5EF4-FFF2-40B4-BE49-F238E27FC236}">
                  <a16:creationId xmlns:a16="http://schemas.microsoft.com/office/drawing/2014/main" id="{7BEAAB86-3CB6-44DA-A93C-87D03B904AF0}"/>
                </a:ext>
              </a:extLst>
            </p:cNvPr>
            <p:cNvSpPr/>
            <p:nvPr/>
          </p:nvSpPr>
          <p:spPr>
            <a:xfrm>
              <a:off x="4658382" y="101664"/>
              <a:ext cx="1755935" cy="744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70;p34">
              <a:extLst>
                <a:ext uri="{FF2B5EF4-FFF2-40B4-BE49-F238E27FC236}">
                  <a16:creationId xmlns:a16="http://schemas.microsoft.com/office/drawing/2014/main" id="{CB827CCB-B1DF-4560-29BD-713A88017FC7}"/>
                </a:ext>
              </a:extLst>
            </p:cNvPr>
            <p:cNvSpPr/>
            <p:nvPr/>
          </p:nvSpPr>
          <p:spPr>
            <a:xfrm>
              <a:off x="7624849" y="101664"/>
              <a:ext cx="1755935" cy="744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4;p34">
              <a:extLst>
                <a:ext uri="{FF2B5EF4-FFF2-40B4-BE49-F238E27FC236}">
                  <a16:creationId xmlns:a16="http://schemas.microsoft.com/office/drawing/2014/main" id="{37E6756C-2258-B34A-FDA3-8764829E09E8}"/>
                </a:ext>
              </a:extLst>
            </p:cNvPr>
            <p:cNvSpPr/>
            <p:nvPr/>
          </p:nvSpPr>
          <p:spPr>
            <a:xfrm>
              <a:off x="1691916" y="1474616"/>
              <a:ext cx="1755935" cy="744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8;p34">
              <a:extLst>
                <a:ext uri="{FF2B5EF4-FFF2-40B4-BE49-F238E27FC236}">
                  <a16:creationId xmlns:a16="http://schemas.microsoft.com/office/drawing/2014/main" id="{BFA747EC-8269-0C07-3A6F-80B79573EA06}"/>
                </a:ext>
              </a:extLst>
            </p:cNvPr>
            <p:cNvSpPr/>
            <p:nvPr/>
          </p:nvSpPr>
          <p:spPr>
            <a:xfrm>
              <a:off x="4658382" y="1474616"/>
              <a:ext cx="1755935" cy="744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2;p34">
              <a:extLst>
                <a:ext uri="{FF2B5EF4-FFF2-40B4-BE49-F238E27FC236}">
                  <a16:creationId xmlns:a16="http://schemas.microsoft.com/office/drawing/2014/main" id="{F42C7F79-8664-16C1-A9F0-74C0CB9D0BCB}"/>
                </a:ext>
              </a:extLst>
            </p:cNvPr>
            <p:cNvSpPr/>
            <p:nvPr/>
          </p:nvSpPr>
          <p:spPr>
            <a:xfrm>
              <a:off x="7624849" y="1474616"/>
              <a:ext cx="1755935" cy="744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6;p34">
              <a:extLst>
                <a:ext uri="{FF2B5EF4-FFF2-40B4-BE49-F238E27FC236}">
                  <a16:creationId xmlns:a16="http://schemas.microsoft.com/office/drawing/2014/main" id="{86C866FF-8DB7-C8AE-6C7B-4A358A9C6ACD}"/>
                </a:ext>
              </a:extLst>
            </p:cNvPr>
            <p:cNvSpPr/>
            <p:nvPr/>
          </p:nvSpPr>
          <p:spPr>
            <a:xfrm>
              <a:off x="1691916" y="2847569"/>
              <a:ext cx="1755935" cy="744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353;p33">
            <a:extLst>
              <a:ext uri="{FF2B5EF4-FFF2-40B4-BE49-F238E27FC236}">
                <a16:creationId xmlns:a16="http://schemas.microsoft.com/office/drawing/2014/main" id="{7AE63D2D-5DBD-403D-3E68-70C5B51B6250}"/>
              </a:ext>
            </a:extLst>
          </p:cNvPr>
          <p:cNvSpPr txBox="1">
            <a:spLocks/>
          </p:cNvSpPr>
          <p:nvPr/>
        </p:nvSpPr>
        <p:spPr>
          <a:xfrm>
            <a:off x="250778" y="1131581"/>
            <a:ext cx="11690444" cy="504345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+mn-lt"/>
              </a:rPr>
              <a:t>How Can This Solution Be Used?</a:t>
            </a:r>
          </a:p>
          <a:p>
            <a:pPr>
              <a:buNone/>
            </a:pPr>
            <a:r>
              <a:rPr lang="en-CA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Organization, such as an e-commerce platform, electronics retailer, or supply chain manager, can implement this laptop price prediction model </a:t>
            </a:r>
            <a:endParaRPr lang="en-US" dirty="0">
              <a:solidFill>
                <a:schemeClr val="bg1"/>
              </a:solidFill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🔍 Predict fair market prices for incoming laptop inventories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💡 Recommend price ranges to customers and partners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🛒 Identify over-/underpriced listings on e-commerce platforms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🔁 Support trade-in &amp; refurb programs with accurate price baselines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📊 Integrate into dashboards for real-time pricing 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n-lt"/>
              </a:rPr>
              <a:t>🎓 Educational Use: Demonstrate ML applications in pricing strategy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265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8D546C74-E716-A6DD-888C-A0DEF2080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>
            <a:extLst>
              <a:ext uri="{FF2B5EF4-FFF2-40B4-BE49-F238E27FC236}">
                <a16:creationId xmlns:a16="http://schemas.microsoft.com/office/drawing/2014/main" id="{2917816D-C563-C390-BF6B-94F3939CB7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 descr="Padlock on computer motherboard">
            <a:extLst>
              <a:ext uri="{FF2B5EF4-FFF2-40B4-BE49-F238E27FC236}">
                <a16:creationId xmlns:a16="http://schemas.microsoft.com/office/drawing/2014/main" id="{AF11D524-3DEC-DFE6-3011-B86508FC38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50" r="1366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455DAB88-8251-DFA7-74CF-8A4EDAACB3B2}"/>
              </a:ext>
            </a:extLst>
          </p:cNvPr>
          <p:cNvSpPr/>
          <p:nvPr/>
        </p:nvSpPr>
        <p:spPr>
          <a:xfrm>
            <a:off x="2" y="9331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4" name="Google Shape;144;p16">
            <a:extLst>
              <a:ext uri="{FF2B5EF4-FFF2-40B4-BE49-F238E27FC236}">
                <a16:creationId xmlns:a16="http://schemas.microsoft.com/office/drawing/2014/main" id="{5D23AEF9-6D3C-FAF8-5CC3-78A1342F6D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9956" y="344908"/>
            <a:ext cx="8669532" cy="76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143000" lvl="2" indent="-228600">
              <a:lnSpc>
                <a:spcPct val="115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en-US" sz="4000" dirty="0">
                <a:solidFill>
                  <a:schemeClr val="bg1"/>
                </a:solidFill>
              </a:rPr>
              <a:t>             Conclusion</a:t>
            </a:r>
            <a:endParaRPr lang="en-CA" sz="4000" b="1" kern="100" dirty="0">
              <a:solidFill>
                <a:schemeClr val="bg1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6F696831-527E-21BD-29CA-458182D3BB13}"/>
              </a:ext>
            </a:extLst>
          </p:cNvPr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359;p34">
            <a:extLst>
              <a:ext uri="{FF2B5EF4-FFF2-40B4-BE49-F238E27FC236}">
                <a16:creationId xmlns:a16="http://schemas.microsoft.com/office/drawing/2014/main" id="{AA390375-57D3-F5BE-A99C-1E8701DCCA8E}"/>
              </a:ext>
            </a:extLst>
          </p:cNvPr>
          <p:cNvGrpSpPr/>
          <p:nvPr/>
        </p:nvGrpSpPr>
        <p:grpSpPr>
          <a:xfrm>
            <a:off x="2322292" y="1907886"/>
            <a:ext cx="7688868" cy="3490847"/>
            <a:chOff x="1691916" y="101664"/>
            <a:chExt cx="7688868" cy="3490847"/>
          </a:xfrm>
        </p:grpSpPr>
        <p:sp>
          <p:nvSpPr>
            <p:cNvPr id="7" name="Google Shape;362;p34">
              <a:extLst>
                <a:ext uri="{FF2B5EF4-FFF2-40B4-BE49-F238E27FC236}">
                  <a16:creationId xmlns:a16="http://schemas.microsoft.com/office/drawing/2014/main" id="{DAC5616F-DFF5-903F-51B8-DF52BE57ED89}"/>
                </a:ext>
              </a:extLst>
            </p:cNvPr>
            <p:cNvSpPr/>
            <p:nvPr/>
          </p:nvSpPr>
          <p:spPr>
            <a:xfrm>
              <a:off x="1691916" y="101664"/>
              <a:ext cx="1755935" cy="744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6;p34">
              <a:extLst>
                <a:ext uri="{FF2B5EF4-FFF2-40B4-BE49-F238E27FC236}">
                  <a16:creationId xmlns:a16="http://schemas.microsoft.com/office/drawing/2014/main" id="{BC194C01-E034-8352-C293-D7255838E9F1}"/>
                </a:ext>
              </a:extLst>
            </p:cNvPr>
            <p:cNvSpPr/>
            <p:nvPr/>
          </p:nvSpPr>
          <p:spPr>
            <a:xfrm>
              <a:off x="4658382" y="101664"/>
              <a:ext cx="1755935" cy="744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70;p34">
              <a:extLst>
                <a:ext uri="{FF2B5EF4-FFF2-40B4-BE49-F238E27FC236}">
                  <a16:creationId xmlns:a16="http://schemas.microsoft.com/office/drawing/2014/main" id="{38096BE3-DB35-E539-56F6-D4CCF9BF2C12}"/>
                </a:ext>
              </a:extLst>
            </p:cNvPr>
            <p:cNvSpPr/>
            <p:nvPr/>
          </p:nvSpPr>
          <p:spPr>
            <a:xfrm>
              <a:off x="7624849" y="101664"/>
              <a:ext cx="1755935" cy="744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4;p34">
              <a:extLst>
                <a:ext uri="{FF2B5EF4-FFF2-40B4-BE49-F238E27FC236}">
                  <a16:creationId xmlns:a16="http://schemas.microsoft.com/office/drawing/2014/main" id="{4BD9E800-7434-22CD-CAE2-3E12C7305C3D}"/>
                </a:ext>
              </a:extLst>
            </p:cNvPr>
            <p:cNvSpPr/>
            <p:nvPr/>
          </p:nvSpPr>
          <p:spPr>
            <a:xfrm>
              <a:off x="1691916" y="1474616"/>
              <a:ext cx="1755935" cy="744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8;p34">
              <a:extLst>
                <a:ext uri="{FF2B5EF4-FFF2-40B4-BE49-F238E27FC236}">
                  <a16:creationId xmlns:a16="http://schemas.microsoft.com/office/drawing/2014/main" id="{53CAAF94-6050-222E-257A-2388EDEB7D22}"/>
                </a:ext>
              </a:extLst>
            </p:cNvPr>
            <p:cNvSpPr/>
            <p:nvPr/>
          </p:nvSpPr>
          <p:spPr>
            <a:xfrm>
              <a:off x="4658382" y="1474616"/>
              <a:ext cx="1755935" cy="744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2;p34">
              <a:extLst>
                <a:ext uri="{FF2B5EF4-FFF2-40B4-BE49-F238E27FC236}">
                  <a16:creationId xmlns:a16="http://schemas.microsoft.com/office/drawing/2014/main" id="{5B47B6A5-70BF-A06B-2928-D6F709F92BF7}"/>
                </a:ext>
              </a:extLst>
            </p:cNvPr>
            <p:cNvSpPr/>
            <p:nvPr/>
          </p:nvSpPr>
          <p:spPr>
            <a:xfrm>
              <a:off x="7624849" y="1474616"/>
              <a:ext cx="1755935" cy="744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6;p34">
              <a:extLst>
                <a:ext uri="{FF2B5EF4-FFF2-40B4-BE49-F238E27FC236}">
                  <a16:creationId xmlns:a16="http://schemas.microsoft.com/office/drawing/2014/main" id="{F5E332F8-BAD7-6761-54E7-8260091F5178}"/>
                </a:ext>
              </a:extLst>
            </p:cNvPr>
            <p:cNvSpPr/>
            <p:nvPr/>
          </p:nvSpPr>
          <p:spPr>
            <a:xfrm>
              <a:off x="1691916" y="2847569"/>
              <a:ext cx="1755935" cy="744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0AF46793-9CA4-0B1E-958E-65013B6F7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12" y="1293985"/>
            <a:ext cx="10667070" cy="3508653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CA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Lessons Learned &amp; Opportunities for Improvement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🧹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 quality &amp; preprocessing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are vital for model success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🌳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Ensemble methods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(e.g., Random Forest) perform well in regression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🔎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Model interpretability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builds stakeholder trust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759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BC36F697-ECEB-2C8B-45B0-56B2AF09C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>
            <a:extLst>
              <a:ext uri="{FF2B5EF4-FFF2-40B4-BE49-F238E27FC236}">
                <a16:creationId xmlns:a16="http://schemas.microsoft.com/office/drawing/2014/main" id="{A68B7E3E-5475-40AC-D8F3-D365A26E57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 descr="Padlock on computer motherboard">
            <a:extLst>
              <a:ext uri="{FF2B5EF4-FFF2-40B4-BE49-F238E27FC236}">
                <a16:creationId xmlns:a16="http://schemas.microsoft.com/office/drawing/2014/main" id="{17F597DE-270E-FE47-83EF-8AA1B6DC88B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50" r="1366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071F3B06-DB13-C174-6202-2F941FEC492F}"/>
              </a:ext>
            </a:extLst>
          </p:cNvPr>
          <p:cNvSpPr/>
          <p:nvPr/>
        </p:nvSpPr>
        <p:spPr>
          <a:xfrm>
            <a:off x="2" y="9331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CA"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>
            <a:extLst>
              <a:ext uri="{FF2B5EF4-FFF2-40B4-BE49-F238E27FC236}">
                <a16:creationId xmlns:a16="http://schemas.microsoft.com/office/drawing/2014/main" id="{EF3437A6-2446-0D3A-45E2-787B75BF1D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9956" y="344908"/>
            <a:ext cx="8669532" cy="76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143000" lvl="2" indent="-228600">
              <a:lnSpc>
                <a:spcPct val="115000"/>
              </a:lnSpc>
              <a:spcAft>
                <a:spcPts val="800"/>
              </a:spcAft>
              <a:buFont typeface="+mj-lt"/>
              <a:buAutoNum type="arabicPeriod" startAt="2"/>
            </a:pPr>
            <a:r>
              <a:rPr lang="en-US" sz="4000" b="1" dirty="0">
                <a:solidFill>
                  <a:schemeClr val="bg1"/>
                </a:solidFill>
              </a:rPr>
              <a:t>Future Improvements</a:t>
            </a:r>
            <a:endParaRPr lang="en-CA" sz="4000" b="1" kern="100" dirty="0">
              <a:solidFill>
                <a:schemeClr val="bg1"/>
              </a:solidFill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62148CFA-4015-FA85-500F-665E9898357A}"/>
              </a:ext>
            </a:extLst>
          </p:cNvPr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oogle Shape;397;p35">
            <a:extLst>
              <a:ext uri="{FF2B5EF4-FFF2-40B4-BE49-F238E27FC236}">
                <a16:creationId xmlns:a16="http://schemas.microsoft.com/office/drawing/2014/main" id="{970B3BFE-9F9E-B273-61DF-B32001BE1E0E}"/>
              </a:ext>
            </a:extLst>
          </p:cNvPr>
          <p:cNvGrpSpPr/>
          <p:nvPr/>
        </p:nvGrpSpPr>
        <p:grpSpPr>
          <a:xfrm>
            <a:off x="2435397" y="1321402"/>
            <a:ext cx="6364224" cy="5191690"/>
            <a:chOff x="0" y="2288"/>
            <a:chExt cx="6364224" cy="5509255"/>
          </a:xfrm>
        </p:grpSpPr>
        <p:sp>
          <p:nvSpPr>
            <p:cNvPr id="5" name="Google Shape;398;p35">
              <a:extLst>
                <a:ext uri="{FF2B5EF4-FFF2-40B4-BE49-F238E27FC236}">
                  <a16:creationId xmlns:a16="http://schemas.microsoft.com/office/drawing/2014/main" id="{B12224C6-5050-FE1D-AA79-D274F565001D}"/>
                </a:ext>
              </a:extLst>
            </p:cNvPr>
            <p:cNvSpPr/>
            <p:nvPr/>
          </p:nvSpPr>
          <p:spPr>
            <a:xfrm>
              <a:off x="0" y="2288"/>
              <a:ext cx="6364224" cy="1159843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99;p35">
              <a:extLst>
                <a:ext uri="{FF2B5EF4-FFF2-40B4-BE49-F238E27FC236}">
                  <a16:creationId xmlns:a16="http://schemas.microsoft.com/office/drawing/2014/main" id="{A667883B-6E53-36DB-3749-49831A8C245B}"/>
                </a:ext>
              </a:extLst>
            </p:cNvPr>
            <p:cNvSpPr/>
            <p:nvPr/>
          </p:nvSpPr>
          <p:spPr>
            <a:xfrm>
              <a:off x="350852" y="263253"/>
              <a:ext cx="637913" cy="63791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0;p35">
              <a:extLst>
                <a:ext uri="{FF2B5EF4-FFF2-40B4-BE49-F238E27FC236}">
                  <a16:creationId xmlns:a16="http://schemas.microsoft.com/office/drawing/2014/main" id="{4A36BC66-BD85-8663-2CA9-E4875AF89C1D}"/>
                </a:ext>
              </a:extLst>
            </p:cNvPr>
            <p:cNvSpPr/>
            <p:nvPr/>
          </p:nvSpPr>
          <p:spPr>
            <a:xfrm>
              <a:off x="1339618" y="2288"/>
              <a:ext cx="5024605" cy="1159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1;p35">
              <a:extLst>
                <a:ext uri="{FF2B5EF4-FFF2-40B4-BE49-F238E27FC236}">
                  <a16:creationId xmlns:a16="http://schemas.microsoft.com/office/drawing/2014/main" id="{D85F5AA3-014C-F99B-8305-1288283459AC}"/>
                </a:ext>
              </a:extLst>
            </p:cNvPr>
            <p:cNvSpPr txBox="1"/>
            <p:nvPr/>
          </p:nvSpPr>
          <p:spPr>
            <a:xfrm>
              <a:off x="1339618" y="2288"/>
              <a:ext cx="5024605" cy="1159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2750" tIns="122750" rIns="122750" bIns="122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1800" b="1" dirty="0"/>
                <a:t>Expand dataset</a:t>
              </a:r>
              <a:r>
                <a:rPr lang="en-US" sz="1800" dirty="0"/>
                <a:t> to cover more laptop types, brands &amp; specs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402;p35">
              <a:extLst>
                <a:ext uri="{FF2B5EF4-FFF2-40B4-BE49-F238E27FC236}">
                  <a16:creationId xmlns:a16="http://schemas.microsoft.com/office/drawing/2014/main" id="{B1C33906-9998-BB30-9765-65DE1AD6D8F8}"/>
                </a:ext>
              </a:extLst>
            </p:cNvPr>
            <p:cNvSpPr/>
            <p:nvPr/>
          </p:nvSpPr>
          <p:spPr>
            <a:xfrm>
              <a:off x="0" y="1452092"/>
              <a:ext cx="6364224" cy="1159843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3;p35">
              <a:extLst>
                <a:ext uri="{FF2B5EF4-FFF2-40B4-BE49-F238E27FC236}">
                  <a16:creationId xmlns:a16="http://schemas.microsoft.com/office/drawing/2014/main" id="{F529FEE9-AC90-8E82-C9B0-62461035DFB4}"/>
                </a:ext>
              </a:extLst>
            </p:cNvPr>
            <p:cNvSpPr/>
            <p:nvPr/>
          </p:nvSpPr>
          <p:spPr>
            <a:xfrm>
              <a:off x="350852" y="1713057"/>
              <a:ext cx="637913" cy="63791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4;p35">
              <a:extLst>
                <a:ext uri="{FF2B5EF4-FFF2-40B4-BE49-F238E27FC236}">
                  <a16:creationId xmlns:a16="http://schemas.microsoft.com/office/drawing/2014/main" id="{F8AFA2C5-33F4-6CE5-A5B9-21428F17248F}"/>
                </a:ext>
              </a:extLst>
            </p:cNvPr>
            <p:cNvSpPr/>
            <p:nvPr/>
          </p:nvSpPr>
          <p:spPr>
            <a:xfrm>
              <a:off x="1339618" y="1452092"/>
              <a:ext cx="5024605" cy="1159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5;p35">
              <a:extLst>
                <a:ext uri="{FF2B5EF4-FFF2-40B4-BE49-F238E27FC236}">
                  <a16:creationId xmlns:a16="http://schemas.microsoft.com/office/drawing/2014/main" id="{51C8B644-B48D-1EF9-71FF-A04AFA40E621}"/>
                </a:ext>
              </a:extLst>
            </p:cNvPr>
            <p:cNvSpPr txBox="1"/>
            <p:nvPr/>
          </p:nvSpPr>
          <p:spPr>
            <a:xfrm>
              <a:off x="1339618" y="1452092"/>
              <a:ext cx="5024605" cy="1159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2750" tIns="122750" rIns="122750" bIns="122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1800" b="1" dirty="0"/>
                <a:t>Integrate external data</a:t>
              </a:r>
              <a:r>
                <a:rPr lang="en-US" sz="1800" dirty="0"/>
                <a:t> (e.g., market trends, ratings, historical pricing) for richer predictions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6;p35">
              <a:extLst>
                <a:ext uri="{FF2B5EF4-FFF2-40B4-BE49-F238E27FC236}">
                  <a16:creationId xmlns:a16="http://schemas.microsoft.com/office/drawing/2014/main" id="{00D44D7D-5A49-B62E-18B5-A6EF01ED1877}"/>
                </a:ext>
              </a:extLst>
            </p:cNvPr>
            <p:cNvSpPr/>
            <p:nvPr/>
          </p:nvSpPr>
          <p:spPr>
            <a:xfrm>
              <a:off x="0" y="2901896"/>
              <a:ext cx="6364224" cy="1159843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07;p35">
              <a:extLst>
                <a:ext uri="{FF2B5EF4-FFF2-40B4-BE49-F238E27FC236}">
                  <a16:creationId xmlns:a16="http://schemas.microsoft.com/office/drawing/2014/main" id="{2A66C8A7-626B-CDC3-5EE4-54363BE0F084}"/>
                </a:ext>
              </a:extLst>
            </p:cNvPr>
            <p:cNvSpPr/>
            <p:nvPr/>
          </p:nvSpPr>
          <p:spPr>
            <a:xfrm>
              <a:off x="350852" y="3162861"/>
              <a:ext cx="637913" cy="63791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08;p35">
              <a:extLst>
                <a:ext uri="{FF2B5EF4-FFF2-40B4-BE49-F238E27FC236}">
                  <a16:creationId xmlns:a16="http://schemas.microsoft.com/office/drawing/2014/main" id="{6E3932CD-4A41-737A-C145-DBC0EE4C325E}"/>
                </a:ext>
              </a:extLst>
            </p:cNvPr>
            <p:cNvSpPr/>
            <p:nvPr/>
          </p:nvSpPr>
          <p:spPr>
            <a:xfrm>
              <a:off x="1339618" y="2901896"/>
              <a:ext cx="5024605" cy="1159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09;p35">
              <a:extLst>
                <a:ext uri="{FF2B5EF4-FFF2-40B4-BE49-F238E27FC236}">
                  <a16:creationId xmlns:a16="http://schemas.microsoft.com/office/drawing/2014/main" id="{7375345F-6DF1-1A78-7F70-D54F357A0508}"/>
                </a:ext>
              </a:extLst>
            </p:cNvPr>
            <p:cNvSpPr txBox="1"/>
            <p:nvPr/>
          </p:nvSpPr>
          <p:spPr>
            <a:xfrm>
              <a:off x="1339618" y="2901896"/>
              <a:ext cx="5024605" cy="1159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2750" tIns="122750" rIns="122750" bIns="122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2000" b="1" dirty="0"/>
                <a:t>Deploy as a web app or API</a:t>
              </a:r>
              <a:r>
                <a:rPr lang="en-US" sz="2000" dirty="0"/>
                <a:t> with user authentication &amp; real-time monitoring</a:t>
              </a:r>
              <a:endParaRPr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10;p35">
              <a:extLst>
                <a:ext uri="{FF2B5EF4-FFF2-40B4-BE49-F238E27FC236}">
                  <a16:creationId xmlns:a16="http://schemas.microsoft.com/office/drawing/2014/main" id="{B77B1E53-A051-A5D8-A96B-023896FCD176}"/>
                </a:ext>
              </a:extLst>
            </p:cNvPr>
            <p:cNvSpPr/>
            <p:nvPr/>
          </p:nvSpPr>
          <p:spPr>
            <a:xfrm>
              <a:off x="0" y="4351700"/>
              <a:ext cx="6364224" cy="1159843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11;p35">
              <a:extLst>
                <a:ext uri="{FF2B5EF4-FFF2-40B4-BE49-F238E27FC236}">
                  <a16:creationId xmlns:a16="http://schemas.microsoft.com/office/drawing/2014/main" id="{6818392A-2507-5C5E-39C8-CD4C94BE9C19}"/>
                </a:ext>
              </a:extLst>
            </p:cNvPr>
            <p:cNvSpPr/>
            <p:nvPr/>
          </p:nvSpPr>
          <p:spPr>
            <a:xfrm>
              <a:off x="350852" y="4612665"/>
              <a:ext cx="637913" cy="63791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12;p35">
              <a:extLst>
                <a:ext uri="{FF2B5EF4-FFF2-40B4-BE49-F238E27FC236}">
                  <a16:creationId xmlns:a16="http://schemas.microsoft.com/office/drawing/2014/main" id="{F1ADC302-B21E-20A0-4E9D-6A13FEECDD9F}"/>
                </a:ext>
              </a:extLst>
            </p:cNvPr>
            <p:cNvSpPr/>
            <p:nvPr/>
          </p:nvSpPr>
          <p:spPr>
            <a:xfrm>
              <a:off x="1339618" y="4351700"/>
              <a:ext cx="5024605" cy="1159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13;p35">
              <a:extLst>
                <a:ext uri="{FF2B5EF4-FFF2-40B4-BE49-F238E27FC236}">
                  <a16:creationId xmlns:a16="http://schemas.microsoft.com/office/drawing/2014/main" id="{651F8607-C471-83D4-31EF-9633222CEF61}"/>
                </a:ext>
              </a:extLst>
            </p:cNvPr>
            <p:cNvSpPr txBox="1"/>
            <p:nvPr/>
          </p:nvSpPr>
          <p:spPr>
            <a:xfrm>
              <a:off x="1339618" y="4351700"/>
              <a:ext cx="5024605" cy="11598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2750" tIns="122750" rIns="122750" bIns="122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Arial"/>
                <a:buNone/>
              </a:pPr>
              <a:r>
                <a:rPr lang="en-US" sz="1800" b="1" dirty="0"/>
                <a:t>Explore advanced algorithms</a:t>
              </a:r>
              <a:r>
                <a:rPr lang="en-US" sz="1800" dirty="0"/>
                <a:t> like Gradient Boosting &amp; </a:t>
              </a:r>
              <a:r>
                <a:rPr lang="en-US" sz="1800" dirty="0" err="1"/>
                <a:t>XGBoost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4589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6"/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6"/>
          <p:cNvSpPr/>
          <p:nvPr/>
        </p:nvSpPr>
        <p:spPr>
          <a:xfrm rot="10800000" flipH="1">
            <a:off x="578652" y="4501201"/>
            <a:ext cx="11034696" cy="18288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36" descr="Aerial view of a highway near the ocean"/>
          <p:cNvPicPr preferRelativeResize="0"/>
          <p:nvPr/>
        </p:nvPicPr>
        <p:blipFill rotWithShape="1">
          <a:blip r:embed="rId3">
            <a:alphaModFix/>
          </a:blip>
          <a:srcRect t="11832" b="13167"/>
          <a:stretch/>
        </p:blipFill>
        <p:spPr>
          <a:xfrm>
            <a:off x="20" y="10"/>
            <a:ext cx="1219198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6"/>
          <p:cNvSpPr/>
          <p:nvPr/>
        </p:nvSpPr>
        <p:spPr>
          <a:xfrm rot="-5400000">
            <a:off x="3799843" y="-1422168"/>
            <a:ext cx="4592270" cy="1219200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29803"/>
                </a:srgbClr>
              </a:gs>
              <a:gs pos="35000">
                <a:srgbClr val="000000">
                  <a:alpha val="45882"/>
                </a:srgbClr>
              </a:gs>
              <a:gs pos="100000">
                <a:srgbClr val="000000">
                  <a:alpha val="8000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6"/>
          <p:cNvSpPr txBox="1">
            <a:spLocks noGrp="1"/>
          </p:cNvSpPr>
          <p:nvPr>
            <p:ph type="title"/>
          </p:nvPr>
        </p:nvSpPr>
        <p:spPr>
          <a:xfrm>
            <a:off x="1141671" y="1878949"/>
            <a:ext cx="9078562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n-US" sz="6600" dirty="0">
                <a:solidFill>
                  <a:schemeClr val="lt1"/>
                </a:solidFill>
              </a:rPr>
              <a:t>Thank You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15" descr="CNC lathe processing"/>
          <p:cNvPicPr preferRelativeResize="0"/>
          <p:nvPr/>
        </p:nvPicPr>
        <p:blipFill rotWithShape="1">
          <a:blip r:embed="rId3">
            <a:alphaModFix/>
          </a:blip>
          <a:srcRect l="15627" r="-1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/>
          <p:nvPr/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40000"/>
                </a:srgbClr>
              </a:gs>
              <a:gs pos="35000">
                <a:srgbClr val="000000">
                  <a:alpha val="75686"/>
                </a:srgbClr>
              </a:gs>
              <a:gs pos="52999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5"/>
          <p:cNvSpPr txBox="1"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</a:rPr>
              <a:t>Project Requirements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34" name="Google Shape;134;p15"/>
          <p:cNvSpPr/>
          <p:nvPr/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5"/>
          <p:cNvSpPr txBox="1">
            <a:spLocks noGrp="1"/>
          </p:cNvSpPr>
          <p:nvPr>
            <p:ph type="body" idx="1"/>
          </p:nvPr>
        </p:nvSpPr>
        <p:spPr>
          <a:xfrm>
            <a:off x="8395868" y="2718054"/>
            <a:ext cx="3438906" cy="3207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lt1"/>
                </a:solidFill>
              </a:rPr>
              <a:t>Data Exploration &amp; Visualization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lt1"/>
                </a:solidFill>
              </a:rPr>
              <a:t>Data Cleaning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lt1"/>
                </a:solidFill>
              </a:rPr>
              <a:t>Feature Engineering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lt1"/>
                </a:solidFill>
              </a:rPr>
              <a:t>Exploratory Data Analysis (EDA)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lt1"/>
                </a:solidFill>
              </a:rPr>
              <a:t>Machine Learning Modeling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lt1"/>
                </a:solidFill>
              </a:rPr>
              <a:t>Optional Deployment</a:t>
            </a:r>
            <a:endParaRPr/>
          </a:p>
          <a:p>
            <a:pPr marL="228600" lvl="0" indent="-1206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 descr="Padlock on computer motherboard"/>
          <p:cNvPicPr preferRelativeResize="0"/>
          <p:nvPr/>
        </p:nvPicPr>
        <p:blipFill rotWithShape="1">
          <a:blip r:embed="rId3">
            <a:alphaModFix/>
          </a:blip>
          <a:srcRect l="1950" r="1366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/>
          <p:nvPr/>
        </p:nvSpPr>
        <p:spPr>
          <a:xfrm>
            <a:off x="0" y="-10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371093" y="1161288"/>
            <a:ext cx="5889029" cy="11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5400" dirty="0">
                <a:solidFill>
                  <a:schemeClr val="lt1"/>
                </a:solidFill>
              </a:rPr>
              <a:t>Dataset Overview</a:t>
            </a:r>
            <a:endParaRPr dirty="0"/>
          </a:p>
        </p:txBody>
      </p:sp>
      <p:sp>
        <p:nvSpPr>
          <p:cNvPr id="145" name="Google Shape;145;p16"/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424815" y="2842505"/>
            <a:ext cx="10710545" cy="2381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079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Kaggle</a:t>
            </a:r>
            <a:endParaRPr dirty="0"/>
          </a:p>
          <a:p>
            <a:pPr marL="0" marR="0" lvl="0" indent="-1079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Features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Company, Type, CPU, RAM, GPU, Memory, Screen, etc.</a:t>
            </a:r>
            <a:endParaRPr dirty="0"/>
          </a:p>
          <a:p>
            <a:pPr marL="0" marR="0" lvl="0" indent="-10795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Target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Price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>
          <a:extLst>
            <a:ext uri="{FF2B5EF4-FFF2-40B4-BE49-F238E27FC236}">
              <a16:creationId xmlns:a16="http://schemas.microsoft.com/office/drawing/2014/main" id="{F5300D7D-E8AD-5CB5-D59A-87F650B55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>
            <a:extLst>
              <a:ext uri="{FF2B5EF4-FFF2-40B4-BE49-F238E27FC236}">
                <a16:creationId xmlns:a16="http://schemas.microsoft.com/office/drawing/2014/main" id="{5F49EF74-0695-CBAF-27F0-980418E722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 descr="Padlock on computer motherboard">
            <a:extLst>
              <a:ext uri="{FF2B5EF4-FFF2-40B4-BE49-F238E27FC236}">
                <a16:creationId xmlns:a16="http://schemas.microsoft.com/office/drawing/2014/main" id="{1CD8E60F-6477-597D-161F-A3C2B26F9D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50" r="1366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8FAAA3F0-3F49-D8B8-A153-55E3C19D4CFE}"/>
              </a:ext>
            </a:extLst>
          </p:cNvPr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>
            <a:extLst>
              <a:ext uri="{FF2B5EF4-FFF2-40B4-BE49-F238E27FC236}">
                <a16:creationId xmlns:a16="http://schemas.microsoft.com/office/drawing/2014/main" id="{EA67433F-6104-EDBA-2066-8192095430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093" y="-342645"/>
            <a:ext cx="5889029" cy="11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3600" dirty="0">
                <a:solidFill>
                  <a:schemeClr val="bg1"/>
                </a:solidFill>
              </a:rPr>
              <a:t>Methodology (CRISP-DM)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62DA0284-E139-0CA8-BF7E-46ADAC0D315C}"/>
              </a:ext>
            </a:extLst>
          </p:cNvPr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>
            <a:extLst>
              <a:ext uri="{FF2B5EF4-FFF2-40B4-BE49-F238E27FC236}">
                <a16:creationId xmlns:a16="http://schemas.microsoft.com/office/drawing/2014/main" id="{DA3C4D60-A112-D8A9-0F14-B41CE353457F}"/>
              </a:ext>
            </a:extLst>
          </p:cNvPr>
          <p:cNvSpPr/>
          <p:nvPr/>
        </p:nvSpPr>
        <p:spPr>
          <a:xfrm>
            <a:off x="1398268" y="880110"/>
            <a:ext cx="3300984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6">
            <a:extLst>
              <a:ext uri="{FF2B5EF4-FFF2-40B4-BE49-F238E27FC236}">
                <a16:creationId xmlns:a16="http://schemas.microsoft.com/office/drawing/2014/main" id="{CD6B1A97-82CC-FE2F-5586-EEEDBD5147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4816" y="1645033"/>
            <a:ext cx="6666450" cy="3543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 dirty="0">
                <a:solidFill>
                  <a:schemeClr val="bg1"/>
                </a:solidFill>
              </a:rPr>
              <a:t>  </a:t>
            </a:r>
            <a:r>
              <a:rPr lang="en-US" b="1" u="sng" dirty="0">
                <a:solidFill>
                  <a:schemeClr val="bg1"/>
                </a:solidFill>
              </a:rPr>
              <a:t>Phases</a:t>
            </a:r>
            <a:r>
              <a:rPr lang="en-US" u="sng" dirty="0">
                <a:solidFill>
                  <a:schemeClr val="bg1"/>
                </a:solidFill>
              </a:rPr>
              <a:t>: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US" sz="1050" dirty="0">
              <a:solidFill>
                <a:schemeClr val="bg1"/>
              </a:solidFill>
            </a:endParaRPr>
          </a:p>
          <a:p>
            <a:pPr marL="457200" lvl="1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400" dirty="0">
                <a:solidFill>
                  <a:schemeClr val="bg1"/>
                </a:solidFill>
              </a:rPr>
              <a:t>Business Understanding</a:t>
            </a:r>
          </a:p>
          <a:p>
            <a:pPr marL="457200" lvl="1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400" dirty="0">
                <a:solidFill>
                  <a:schemeClr val="bg1"/>
                </a:solidFill>
              </a:rPr>
              <a:t>Data Understanding</a:t>
            </a:r>
          </a:p>
          <a:p>
            <a:pPr marL="457200" lvl="1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400" dirty="0">
                <a:solidFill>
                  <a:schemeClr val="bg1"/>
                </a:solidFill>
              </a:rPr>
              <a:t>Data Preparation</a:t>
            </a:r>
          </a:p>
          <a:p>
            <a:pPr marL="457200" lvl="1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400" dirty="0">
                <a:solidFill>
                  <a:schemeClr val="bg1"/>
                </a:solidFill>
              </a:rPr>
              <a:t>Modeling</a:t>
            </a:r>
          </a:p>
          <a:p>
            <a:pPr marL="457200" lvl="1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400" dirty="0">
                <a:solidFill>
                  <a:schemeClr val="bg1"/>
                </a:solidFill>
              </a:rPr>
              <a:t>Evaluation</a:t>
            </a:r>
          </a:p>
          <a:p>
            <a:pPr marL="457200" lvl="1" indent="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2400" dirty="0">
                <a:solidFill>
                  <a:schemeClr val="bg1"/>
                </a:solidFill>
              </a:rPr>
              <a:t>Deployment (optional)</a:t>
            </a:r>
          </a:p>
        </p:txBody>
      </p:sp>
      <p:pic>
        <p:nvPicPr>
          <p:cNvPr id="2" name="Google Shape;158;p17" descr="crisp-dm-process">
            <a:extLst>
              <a:ext uri="{FF2B5EF4-FFF2-40B4-BE49-F238E27FC236}">
                <a16:creationId xmlns:a16="http://schemas.microsoft.com/office/drawing/2014/main" id="{FDA15482-75D0-BFD3-E43B-53B52E0F070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9814" y="1324744"/>
            <a:ext cx="4097657" cy="4107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238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18" descr="Graph"/>
          <p:cNvPicPr preferRelativeResize="0"/>
          <p:nvPr/>
        </p:nvPicPr>
        <p:blipFill rotWithShape="1">
          <a:blip r:embed="rId3">
            <a:alphaModFix/>
          </a:blip>
          <a:srcRect l="4862" r="16127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/>
          <p:nvPr/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371094" y="1161288"/>
            <a:ext cx="6190480" cy="11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4800" dirty="0">
                <a:solidFill>
                  <a:schemeClr val="lt1"/>
                </a:solidFill>
              </a:rPr>
              <a:t>Data Understanding</a:t>
            </a:r>
            <a:endParaRPr dirty="0"/>
          </a:p>
        </p:txBody>
      </p:sp>
      <p:sp>
        <p:nvSpPr>
          <p:cNvPr id="167" name="Google Shape;167;p18"/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 txBox="1">
            <a:spLocks noGrp="1"/>
          </p:cNvSpPr>
          <p:nvPr>
            <p:ph type="body" idx="1"/>
          </p:nvPr>
        </p:nvSpPr>
        <p:spPr>
          <a:xfrm>
            <a:off x="371092" y="2718054"/>
            <a:ext cx="7914491" cy="224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77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Explored feature distributions</a:t>
            </a:r>
            <a:endParaRPr dirty="0"/>
          </a:p>
          <a:p>
            <a:pPr marL="0" marR="0" lvl="0" indent="-177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Found positive skew in many features</a:t>
            </a:r>
            <a:endParaRPr dirty="0"/>
          </a:p>
          <a:p>
            <a:pPr marL="0" marR="0" lvl="0" indent="-1778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Identified trends using boxplots (e.g., RAM vs Price)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C0F7B9B8-8BBA-8B70-0A6A-7DC1CCACE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>
            <a:extLst>
              <a:ext uri="{FF2B5EF4-FFF2-40B4-BE49-F238E27FC236}">
                <a16:creationId xmlns:a16="http://schemas.microsoft.com/office/drawing/2014/main" id="{6BD82271-6D9E-A705-9F89-E7CE8EBC39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 descr="Padlock on computer motherboard">
            <a:extLst>
              <a:ext uri="{FF2B5EF4-FFF2-40B4-BE49-F238E27FC236}">
                <a16:creationId xmlns:a16="http://schemas.microsoft.com/office/drawing/2014/main" id="{F31D325E-65C6-29C4-70D8-99C505612E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50" r="1366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A9FA3C45-E488-2D26-C9F6-B69C1B1FC1A3}"/>
              </a:ext>
            </a:extLst>
          </p:cNvPr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CA"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>
            <a:extLst>
              <a:ext uri="{FF2B5EF4-FFF2-40B4-BE49-F238E27FC236}">
                <a16:creationId xmlns:a16="http://schemas.microsoft.com/office/drawing/2014/main" id="{4C75660B-C357-4ECC-F6F2-8F972962D4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576" y="165863"/>
            <a:ext cx="4272027" cy="75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</a:rPr>
              <a:t>Distribution</a:t>
            </a:r>
            <a:endParaRPr sz="3200" dirty="0"/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6B4FDF92-31C4-A3C4-F529-717E7FAFFFA9}"/>
              </a:ext>
            </a:extLst>
          </p:cNvPr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6">
            <a:extLst>
              <a:ext uri="{FF2B5EF4-FFF2-40B4-BE49-F238E27FC236}">
                <a16:creationId xmlns:a16="http://schemas.microsoft.com/office/drawing/2014/main" id="{477B384E-4C8B-219C-04BB-04044650E315}"/>
              </a:ext>
            </a:extLst>
          </p:cNvPr>
          <p:cNvSpPr/>
          <p:nvPr/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174;p19" descr="A graph of a bar chart&#10;&#10;AI-generated content may be incorrect.">
            <a:extLst>
              <a:ext uri="{FF2B5EF4-FFF2-40B4-BE49-F238E27FC236}">
                <a16:creationId xmlns:a16="http://schemas.microsoft.com/office/drawing/2014/main" id="{5345DB40-F4CC-72AA-F920-7953299BF3A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4254" t="11862" r="7346" b="8774"/>
          <a:stretch/>
        </p:blipFill>
        <p:spPr>
          <a:xfrm>
            <a:off x="583310" y="1313919"/>
            <a:ext cx="5134737" cy="3026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5;p19" descr="A graph with blue bars&#10;&#10;AI-generated content may be incorrect.">
            <a:extLst>
              <a:ext uri="{FF2B5EF4-FFF2-40B4-BE49-F238E27FC236}">
                <a16:creationId xmlns:a16="http://schemas.microsoft.com/office/drawing/2014/main" id="{0B4DF7D2-5893-6378-BC08-FB246710DBA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451" t="16625" r="8115" b="8774"/>
          <a:stretch/>
        </p:blipFill>
        <p:spPr>
          <a:xfrm>
            <a:off x="6472048" y="1313919"/>
            <a:ext cx="5134736" cy="30261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69;p18">
            <a:extLst>
              <a:ext uri="{FF2B5EF4-FFF2-40B4-BE49-F238E27FC236}">
                <a16:creationId xmlns:a16="http://schemas.microsoft.com/office/drawing/2014/main" id="{A238E335-83E5-9C84-0AD9-53011B8C45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4814" y="5132832"/>
            <a:ext cx="11145394" cy="1328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CA" sz="2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All the columns in the dataset are positively skewed</a:t>
            </a:r>
            <a:endParaRPr lang="en-CA" sz="2800" dirty="0">
              <a:solidFill>
                <a:schemeClr val="bg1"/>
              </a:solidFill>
              <a:latin typeface="Arial" panose="020B0604020202020204" pitchFamily="34" charset="0"/>
              <a:ea typeface="Aptos" panose="020B0004020202020204" pitchFamily="34" charset="0"/>
            </a:endParaRPr>
          </a:p>
          <a:p>
            <a:pPr marL="285750" indent="-285750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CA" sz="2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some of the distribution of the datasets showing positive skew.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7" name="Google Shape;176;p19">
            <a:extLst>
              <a:ext uri="{FF2B5EF4-FFF2-40B4-BE49-F238E27FC236}">
                <a16:creationId xmlns:a16="http://schemas.microsoft.com/office/drawing/2014/main" id="{A688891E-2ACE-B445-177A-63B9C87338A2}"/>
              </a:ext>
            </a:extLst>
          </p:cNvPr>
          <p:cNvSpPr txBox="1"/>
          <p:nvPr/>
        </p:nvSpPr>
        <p:spPr>
          <a:xfrm>
            <a:off x="527427" y="4584456"/>
            <a:ext cx="4270550" cy="38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Laptop TypeName Distribution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Google Shape;177;p19">
            <a:extLst>
              <a:ext uri="{FF2B5EF4-FFF2-40B4-BE49-F238E27FC236}">
                <a16:creationId xmlns:a16="http://schemas.microsoft.com/office/drawing/2014/main" id="{63DB9233-7F7D-7E5D-93BC-65FDCE1F432A}"/>
              </a:ext>
            </a:extLst>
          </p:cNvPr>
          <p:cNvSpPr txBox="1"/>
          <p:nvPr/>
        </p:nvSpPr>
        <p:spPr>
          <a:xfrm>
            <a:off x="6458404" y="4570401"/>
            <a:ext cx="35397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Memory distribution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326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39CD2E81-88F2-EC24-6CE2-08437B832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>
            <a:extLst>
              <a:ext uri="{FF2B5EF4-FFF2-40B4-BE49-F238E27FC236}">
                <a16:creationId xmlns:a16="http://schemas.microsoft.com/office/drawing/2014/main" id="{5D412FDB-B1EE-ED92-8304-C1700B39DB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 descr="Padlock on computer motherboard">
            <a:extLst>
              <a:ext uri="{FF2B5EF4-FFF2-40B4-BE49-F238E27FC236}">
                <a16:creationId xmlns:a16="http://schemas.microsoft.com/office/drawing/2014/main" id="{53448B5B-4D70-E799-DD67-D7BB9C8AB0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50" r="1366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1946746A-A4DE-5DD2-D783-9B4FB1749042}"/>
              </a:ext>
            </a:extLst>
          </p:cNvPr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CA"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>
            <a:extLst>
              <a:ext uri="{FF2B5EF4-FFF2-40B4-BE49-F238E27FC236}">
                <a16:creationId xmlns:a16="http://schemas.microsoft.com/office/drawing/2014/main" id="{571D5C23-5B59-C0DE-B8F6-925B115655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576" y="165863"/>
            <a:ext cx="4272027" cy="75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</a:rPr>
              <a:t>Relationships</a:t>
            </a:r>
            <a:endParaRPr sz="3200" dirty="0"/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69C1E95F-4611-187E-1C74-902865A2349C}"/>
              </a:ext>
            </a:extLst>
          </p:cNvPr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69;p18">
            <a:extLst>
              <a:ext uri="{FF2B5EF4-FFF2-40B4-BE49-F238E27FC236}">
                <a16:creationId xmlns:a16="http://schemas.microsoft.com/office/drawing/2014/main" id="{6CF09652-BF96-6E12-0710-E1FE738911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6032" y="5059680"/>
            <a:ext cx="11765280" cy="1328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CA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Using the boxplot, we can see from the above diagram how Laptop type or Ram affects price</a:t>
            </a:r>
          </a:p>
          <a:p>
            <a:pPr marL="285750" indent="-285750">
              <a:spcBef>
                <a:spcPts val="0"/>
              </a:spcBef>
              <a:buClr>
                <a:schemeClr val="lt1"/>
              </a:buClr>
              <a:buSzPts val="2800"/>
            </a:pPr>
            <a:r>
              <a:rPr lang="en-CA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</a:rPr>
              <a:t>Trends and outliers in numeric and categorical data.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Google Shape;176;p19">
            <a:extLst>
              <a:ext uri="{FF2B5EF4-FFF2-40B4-BE49-F238E27FC236}">
                <a16:creationId xmlns:a16="http://schemas.microsoft.com/office/drawing/2014/main" id="{673EA055-C870-22DB-EC1B-2D407C5BC659}"/>
              </a:ext>
            </a:extLst>
          </p:cNvPr>
          <p:cNvSpPr txBox="1"/>
          <p:nvPr/>
        </p:nvSpPr>
        <p:spPr>
          <a:xfrm>
            <a:off x="429891" y="4486920"/>
            <a:ext cx="4270550" cy="381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Boxplot of Laptop Price by Type</a:t>
            </a:r>
            <a:endParaRPr lang="en-US" sz="1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77;p19">
            <a:extLst>
              <a:ext uri="{FF2B5EF4-FFF2-40B4-BE49-F238E27FC236}">
                <a16:creationId xmlns:a16="http://schemas.microsoft.com/office/drawing/2014/main" id="{F28A67EB-AAF8-76D5-35B6-784447951DC0}"/>
              </a:ext>
            </a:extLst>
          </p:cNvPr>
          <p:cNvSpPr txBox="1"/>
          <p:nvPr/>
        </p:nvSpPr>
        <p:spPr>
          <a:xfrm>
            <a:off x="6312100" y="4472865"/>
            <a:ext cx="3539706" cy="410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Boxplot of Laptop Price by Ram</a:t>
            </a:r>
            <a:endParaRPr lang="en-US" sz="18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82;p20" descr="A screenshot of a graph&#10;&#10;AI-generated content may be incorrect.">
            <a:extLst>
              <a:ext uri="{FF2B5EF4-FFF2-40B4-BE49-F238E27FC236}">
                <a16:creationId xmlns:a16="http://schemas.microsoft.com/office/drawing/2014/main" id="{97F59EDD-199B-3112-0FC9-113AE889A6E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45" t="13336" r="1163" b="4362"/>
          <a:stretch/>
        </p:blipFill>
        <p:spPr>
          <a:xfrm>
            <a:off x="588388" y="1112757"/>
            <a:ext cx="5110890" cy="316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84;p20" descr="A screenshot of a graph&#10;&#10;AI-generated content may be incorrect.">
            <a:extLst>
              <a:ext uri="{FF2B5EF4-FFF2-40B4-BE49-F238E27FC236}">
                <a16:creationId xmlns:a16="http://schemas.microsoft.com/office/drawing/2014/main" id="{A553AFD1-35F2-9846-9875-5A055FA75AC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868" t="12687" r="3708" b="3891"/>
          <a:stretch/>
        </p:blipFill>
        <p:spPr>
          <a:xfrm>
            <a:off x="6333945" y="1058500"/>
            <a:ext cx="5110890" cy="3201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7596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>
          <a:extLst>
            <a:ext uri="{FF2B5EF4-FFF2-40B4-BE49-F238E27FC236}">
              <a16:creationId xmlns:a16="http://schemas.microsoft.com/office/drawing/2014/main" id="{B2E2E4E9-4A75-55AD-F64A-426EC6EDB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>
            <a:extLst>
              <a:ext uri="{FF2B5EF4-FFF2-40B4-BE49-F238E27FC236}">
                <a16:creationId xmlns:a16="http://schemas.microsoft.com/office/drawing/2014/main" id="{231CC647-03E7-CDFF-D360-61B1E42779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16" descr="Padlock on computer motherboard">
            <a:extLst>
              <a:ext uri="{FF2B5EF4-FFF2-40B4-BE49-F238E27FC236}">
                <a16:creationId xmlns:a16="http://schemas.microsoft.com/office/drawing/2014/main" id="{3B9173F2-0538-E938-A655-0EDC159C91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50" r="13665" b="-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EF0F34BA-0879-D4B1-E93A-8E045C6AA60C}"/>
              </a:ext>
            </a:extLst>
          </p:cNvPr>
          <p:cNvSpPr/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>
            <a:extLst>
              <a:ext uri="{FF2B5EF4-FFF2-40B4-BE49-F238E27FC236}">
                <a16:creationId xmlns:a16="http://schemas.microsoft.com/office/drawing/2014/main" id="{C09D2013-CEFF-449A-A2A5-D26603FD78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71164" y="130302"/>
            <a:ext cx="5889029" cy="9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5400" dirty="0">
                <a:solidFill>
                  <a:schemeClr val="lt1"/>
                </a:solidFill>
              </a:rPr>
              <a:t>Data Preparation</a:t>
            </a:r>
            <a:endParaRPr dirty="0"/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B1EB514F-7C4E-6789-0272-A8BDB84A3BBE}"/>
              </a:ext>
            </a:extLst>
          </p:cNvPr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oogle Shape;195;p21">
            <a:extLst>
              <a:ext uri="{FF2B5EF4-FFF2-40B4-BE49-F238E27FC236}">
                <a16:creationId xmlns:a16="http://schemas.microsoft.com/office/drawing/2014/main" id="{8813DE66-8038-15B6-E113-4F2BF61281DE}"/>
              </a:ext>
            </a:extLst>
          </p:cNvPr>
          <p:cNvGrpSpPr/>
          <p:nvPr/>
        </p:nvGrpSpPr>
        <p:grpSpPr>
          <a:xfrm>
            <a:off x="2312361" y="1619307"/>
            <a:ext cx="6361737" cy="4241158"/>
            <a:chOff x="1243" y="636336"/>
            <a:chExt cx="6361737" cy="4241158"/>
          </a:xfrm>
        </p:grpSpPr>
        <p:sp>
          <p:nvSpPr>
            <p:cNvPr id="3" name="Google Shape;196;p21">
              <a:extLst>
                <a:ext uri="{FF2B5EF4-FFF2-40B4-BE49-F238E27FC236}">
                  <a16:creationId xmlns:a16="http://schemas.microsoft.com/office/drawing/2014/main" id="{29B292DD-4F1C-DDA7-4E1E-04844849EF07}"/>
                </a:ext>
              </a:extLst>
            </p:cNvPr>
            <p:cNvSpPr/>
            <p:nvPr/>
          </p:nvSpPr>
          <p:spPr>
            <a:xfrm>
              <a:off x="1243" y="636336"/>
              <a:ext cx="2650724" cy="1590434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97;p21">
              <a:extLst>
                <a:ext uri="{FF2B5EF4-FFF2-40B4-BE49-F238E27FC236}">
                  <a16:creationId xmlns:a16="http://schemas.microsoft.com/office/drawing/2014/main" id="{C5E03F7E-4D13-E1E4-8301-0C383C858BC2}"/>
                </a:ext>
              </a:extLst>
            </p:cNvPr>
            <p:cNvSpPr txBox="1"/>
            <p:nvPr/>
          </p:nvSpPr>
          <p:spPr>
            <a:xfrm>
              <a:off x="47825" y="682918"/>
              <a:ext cx="2557560" cy="1497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rial"/>
                <a:buNone/>
              </a:pPr>
              <a:r>
                <a:rPr lang="en-US" sz="2300" b="0" i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No missing values</a:t>
              </a:r>
              <a:endParaRPr sz="23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98;p21">
              <a:extLst>
                <a:ext uri="{FF2B5EF4-FFF2-40B4-BE49-F238E27FC236}">
                  <a16:creationId xmlns:a16="http://schemas.microsoft.com/office/drawing/2014/main" id="{379EEBFB-76DB-3941-3C3D-0415D4BAAB45}"/>
                </a:ext>
              </a:extLst>
            </p:cNvPr>
            <p:cNvSpPr/>
            <p:nvPr/>
          </p:nvSpPr>
          <p:spPr>
            <a:xfrm>
              <a:off x="2885230" y="1102864"/>
              <a:ext cx="561953" cy="65737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99;p21">
              <a:extLst>
                <a:ext uri="{FF2B5EF4-FFF2-40B4-BE49-F238E27FC236}">
                  <a16:creationId xmlns:a16="http://schemas.microsoft.com/office/drawing/2014/main" id="{13B32714-F2EA-4315-E82A-955AA9AEA6BD}"/>
                </a:ext>
              </a:extLst>
            </p:cNvPr>
            <p:cNvSpPr txBox="1"/>
            <p:nvPr/>
          </p:nvSpPr>
          <p:spPr>
            <a:xfrm>
              <a:off x="2885230" y="1234340"/>
              <a:ext cx="393367" cy="394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00;p21">
              <a:extLst>
                <a:ext uri="{FF2B5EF4-FFF2-40B4-BE49-F238E27FC236}">
                  <a16:creationId xmlns:a16="http://schemas.microsoft.com/office/drawing/2014/main" id="{3FE5D38C-C94E-0521-0CE9-775F6C1BCE69}"/>
                </a:ext>
              </a:extLst>
            </p:cNvPr>
            <p:cNvSpPr/>
            <p:nvPr/>
          </p:nvSpPr>
          <p:spPr>
            <a:xfrm>
              <a:off x="3712256" y="636336"/>
              <a:ext cx="2650724" cy="1590434"/>
            </a:xfrm>
            <a:prstGeom prst="roundRect">
              <a:avLst>
                <a:gd name="adj" fmla="val 10000"/>
              </a:avLst>
            </a:prstGeom>
            <a:solidFill>
              <a:srgbClr val="06963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1;p21">
              <a:extLst>
                <a:ext uri="{FF2B5EF4-FFF2-40B4-BE49-F238E27FC236}">
                  <a16:creationId xmlns:a16="http://schemas.microsoft.com/office/drawing/2014/main" id="{65B813EB-4F32-8269-2CF8-5FD37232A3F6}"/>
                </a:ext>
              </a:extLst>
            </p:cNvPr>
            <p:cNvSpPr txBox="1"/>
            <p:nvPr/>
          </p:nvSpPr>
          <p:spPr>
            <a:xfrm>
              <a:off x="3758838" y="682918"/>
              <a:ext cx="2557560" cy="1497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rial"/>
                <a:buNone/>
              </a:pPr>
              <a:r>
                <a:rPr lang="en-US" sz="2300" b="0" i="0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Removed unnecessary columns (e.g., “Unnamed”)</a:t>
              </a:r>
              <a:endParaRPr sz="23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02;p21">
              <a:extLst>
                <a:ext uri="{FF2B5EF4-FFF2-40B4-BE49-F238E27FC236}">
                  <a16:creationId xmlns:a16="http://schemas.microsoft.com/office/drawing/2014/main" id="{827B0C5C-AC4F-F969-821E-E330B36DD64E}"/>
                </a:ext>
              </a:extLst>
            </p:cNvPr>
            <p:cNvSpPr/>
            <p:nvPr/>
          </p:nvSpPr>
          <p:spPr>
            <a:xfrm rot="5400000">
              <a:off x="4756642" y="2412321"/>
              <a:ext cx="561953" cy="65737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069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3;p21">
              <a:extLst>
                <a:ext uri="{FF2B5EF4-FFF2-40B4-BE49-F238E27FC236}">
                  <a16:creationId xmlns:a16="http://schemas.microsoft.com/office/drawing/2014/main" id="{93863CB7-9724-DFF3-26B4-9BAFC60B5DF5}"/>
                </a:ext>
              </a:extLst>
            </p:cNvPr>
            <p:cNvSpPr txBox="1"/>
            <p:nvPr/>
          </p:nvSpPr>
          <p:spPr>
            <a:xfrm>
              <a:off x="4840405" y="2460034"/>
              <a:ext cx="394427" cy="393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04;p21">
              <a:extLst>
                <a:ext uri="{FF2B5EF4-FFF2-40B4-BE49-F238E27FC236}">
                  <a16:creationId xmlns:a16="http://schemas.microsoft.com/office/drawing/2014/main" id="{F5F5A97F-43C6-FBE7-9CD7-87DD6982D985}"/>
                </a:ext>
              </a:extLst>
            </p:cNvPr>
            <p:cNvSpPr/>
            <p:nvPr/>
          </p:nvSpPr>
          <p:spPr>
            <a:xfrm>
              <a:off x="3712256" y="3287060"/>
              <a:ext cx="2650724" cy="1590434"/>
            </a:xfrm>
            <a:prstGeom prst="roundRect">
              <a:avLst>
                <a:gd name="adj" fmla="val 10000"/>
              </a:avLst>
            </a:prstGeom>
            <a:solidFill>
              <a:srgbClr val="E6452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5;p21">
              <a:extLst>
                <a:ext uri="{FF2B5EF4-FFF2-40B4-BE49-F238E27FC236}">
                  <a16:creationId xmlns:a16="http://schemas.microsoft.com/office/drawing/2014/main" id="{73C616DF-B854-EF44-4CBE-4D2A3B6B942E}"/>
                </a:ext>
              </a:extLst>
            </p:cNvPr>
            <p:cNvSpPr txBox="1"/>
            <p:nvPr/>
          </p:nvSpPr>
          <p:spPr>
            <a:xfrm>
              <a:off x="3758838" y="3333642"/>
              <a:ext cx="2557560" cy="1497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rial"/>
                <a:buNone/>
              </a:pPr>
              <a:r>
                <a:rPr lang="en-US" sz="2300" b="0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Converted categorical features to numerical</a:t>
              </a:r>
              <a:endPara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06;p21">
              <a:extLst>
                <a:ext uri="{FF2B5EF4-FFF2-40B4-BE49-F238E27FC236}">
                  <a16:creationId xmlns:a16="http://schemas.microsoft.com/office/drawing/2014/main" id="{8860FE92-0ED3-9997-4F7E-BFEFA0D00527}"/>
                </a:ext>
              </a:extLst>
            </p:cNvPr>
            <p:cNvSpPr/>
            <p:nvPr/>
          </p:nvSpPr>
          <p:spPr>
            <a:xfrm rot="10800000">
              <a:off x="2917039" y="3753588"/>
              <a:ext cx="561953" cy="65737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E645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7;p21">
              <a:extLst>
                <a:ext uri="{FF2B5EF4-FFF2-40B4-BE49-F238E27FC236}">
                  <a16:creationId xmlns:a16="http://schemas.microsoft.com/office/drawing/2014/main" id="{FA72F4B9-8EE7-4D0D-7531-894482155F37}"/>
                </a:ext>
              </a:extLst>
            </p:cNvPr>
            <p:cNvSpPr txBox="1"/>
            <p:nvPr/>
          </p:nvSpPr>
          <p:spPr>
            <a:xfrm>
              <a:off x="3085625" y="3885064"/>
              <a:ext cx="393367" cy="3944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08;p21">
              <a:extLst>
                <a:ext uri="{FF2B5EF4-FFF2-40B4-BE49-F238E27FC236}">
                  <a16:creationId xmlns:a16="http://schemas.microsoft.com/office/drawing/2014/main" id="{A0E38C25-2F8A-154A-E0B6-F3AA645D7739}"/>
                </a:ext>
              </a:extLst>
            </p:cNvPr>
            <p:cNvSpPr/>
            <p:nvPr/>
          </p:nvSpPr>
          <p:spPr>
            <a:xfrm>
              <a:off x="1243" y="3287060"/>
              <a:ext cx="2650724" cy="1590434"/>
            </a:xfrm>
            <a:prstGeom prst="roundRect">
              <a:avLst>
                <a:gd name="adj" fmla="val 10000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9;p21">
              <a:extLst>
                <a:ext uri="{FF2B5EF4-FFF2-40B4-BE49-F238E27FC236}">
                  <a16:creationId xmlns:a16="http://schemas.microsoft.com/office/drawing/2014/main" id="{18A11A6B-3BD6-857D-B495-35A26AC4ECA7}"/>
                </a:ext>
              </a:extLst>
            </p:cNvPr>
            <p:cNvSpPr txBox="1"/>
            <p:nvPr/>
          </p:nvSpPr>
          <p:spPr>
            <a:xfrm>
              <a:off x="47825" y="3333642"/>
              <a:ext cx="2557560" cy="14972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7625" tIns="87625" rIns="87625" bIns="876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Arial"/>
                <a:buNone/>
              </a:pPr>
              <a:r>
                <a:rPr lang="en-US" sz="2300" b="0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Split: 80% train / 20% test</a:t>
              </a:r>
              <a:endParaRPr sz="2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753571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Words>845</Words>
  <Application>Microsoft Office PowerPoint</Application>
  <PresentationFormat>Widescreen</PresentationFormat>
  <Paragraphs>143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Arial</vt:lpstr>
      <vt:lpstr>Calibri</vt:lpstr>
      <vt:lpstr>AccentBoxVTI</vt:lpstr>
      <vt:lpstr>Laptop Price Prediction Using Machine Learning</vt:lpstr>
      <vt:lpstr>Problem:</vt:lpstr>
      <vt:lpstr>Project Requirements</vt:lpstr>
      <vt:lpstr>Dataset Overview</vt:lpstr>
      <vt:lpstr>Methodology (CRISP-DM)</vt:lpstr>
      <vt:lpstr>Data Understanding</vt:lpstr>
      <vt:lpstr>Distribution</vt:lpstr>
      <vt:lpstr>Relationships</vt:lpstr>
      <vt:lpstr>Data Preparation</vt:lpstr>
      <vt:lpstr>Data Preparation</vt:lpstr>
      <vt:lpstr>Data Preparation</vt:lpstr>
      <vt:lpstr>Data Preparation</vt:lpstr>
      <vt:lpstr>Model Selection</vt:lpstr>
      <vt:lpstr>Algorithms Used</vt:lpstr>
      <vt:lpstr>Model Performance Comparison &amp; Evaluation </vt:lpstr>
      <vt:lpstr>Best Model - Random Forest</vt:lpstr>
      <vt:lpstr>Random Forest Graph Analysis</vt:lpstr>
      <vt:lpstr>Random Forest Original Vs Predicted</vt:lpstr>
      <vt:lpstr>     Deployment Overview</vt:lpstr>
      <vt:lpstr>          Model Publishing </vt:lpstr>
      <vt:lpstr>        Model Deployment </vt:lpstr>
      <vt:lpstr>        App Dashboard</vt:lpstr>
      <vt:lpstr>             Conclusion</vt:lpstr>
      <vt:lpstr>             Conclusion</vt:lpstr>
      <vt:lpstr>Future Improvements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Nitin .</cp:lastModifiedBy>
  <cp:revision>18</cp:revision>
  <dcterms:modified xsi:type="dcterms:W3CDTF">2025-04-28T20:40:44Z</dcterms:modified>
</cp:coreProperties>
</file>